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4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1" r:id="rId11"/>
    <p:sldId id="422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9" r:id="rId20"/>
    <p:sldId id="517" r:id="rId21"/>
    <p:sldId id="498" r:id="rId22"/>
    <p:sldId id="262" r:id="rId23"/>
    <p:sldId id="516" r:id="rId24"/>
    <p:sldId id="518" r:id="rId25"/>
    <p:sldId id="264" r:id="rId26"/>
    <p:sldId id="442" r:id="rId27"/>
    <p:sldId id="443" r:id="rId28"/>
    <p:sldId id="660" r:id="rId29"/>
    <p:sldId id="444" r:id="rId30"/>
    <p:sldId id="446" r:id="rId31"/>
    <p:sldId id="437" r:id="rId32"/>
    <p:sldId id="657" r:id="rId33"/>
    <p:sldId id="658" r:id="rId34"/>
    <p:sldId id="447" r:id="rId35"/>
    <p:sldId id="450" r:id="rId36"/>
    <p:sldId id="449" r:id="rId37"/>
    <p:sldId id="452" r:id="rId38"/>
    <p:sldId id="453" r:id="rId39"/>
    <p:sldId id="454" r:id="rId40"/>
    <p:sldId id="455" r:id="rId41"/>
    <p:sldId id="456" r:id="rId42"/>
    <p:sldId id="596" r:id="rId43"/>
    <p:sldId id="459" r:id="rId44"/>
    <p:sldId id="457" r:id="rId45"/>
    <p:sldId id="458" r:id="rId46"/>
    <p:sldId id="597" r:id="rId47"/>
    <p:sldId id="460" r:id="rId48"/>
    <p:sldId id="461" r:id="rId49"/>
    <p:sldId id="462" r:id="rId50"/>
    <p:sldId id="463" r:id="rId51"/>
    <p:sldId id="464" r:id="rId52"/>
    <p:sldId id="465" r:id="rId53"/>
    <p:sldId id="466" r:id="rId54"/>
    <p:sldId id="467" r:id="rId55"/>
    <p:sldId id="550" r:id="rId56"/>
    <p:sldId id="560" r:id="rId57"/>
    <p:sldId id="561" r:id="rId58"/>
    <p:sldId id="562" r:id="rId59"/>
    <p:sldId id="563" r:id="rId60"/>
    <p:sldId id="564" r:id="rId61"/>
    <p:sldId id="487" r:id="rId62"/>
    <p:sldId id="565" r:id="rId63"/>
    <p:sldId id="566" r:id="rId64"/>
    <p:sldId id="567" r:id="rId65"/>
    <p:sldId id="568" r:id="rId66"/>
    <p:sldId id="569" r:id="rId67"/>
    <p:sldId id="595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5" r:id="rId86"/>
    <p:sldId id="331" r:id="rId87"/>
    <p:sldId id="581" r:id="rId88"/>
    <p:sldId id="490" r:id="rId89"/>
    <p:sldId id="491" r:id="rId90"/>
    <p:sldId id="492" r:id="rId91"/>
    <p:sldId id="493" r:id="rId92"/>
    <p:sldId id="494" r:id="rId93"/>
    <p:sldId id="495" r:id="rId94"/>
    <p:sldId id="371" r:id="rId95"/>
    <p:sldId id="427" r:id="rId96"/>
    <p:sldId id="349" r:id="rId97"/>
    <p:sldId id="431" r:id="rId98"/>
    <p:sldId id="429" r:id="rId99"/>
    <p:sldId id="430" r:id="rId100"/>
    <p:sldId id="432" r:id="rId101"/>
    <p:sldId id="433" r:id="rId102"/>
    <p:sldId id="352" r:id="rId103"/>
    <p:sldId id="499" r:id="rId104"/>
    <p:sldId id="434" r:id="rId105"/>
    <p:sldId id="350" r:id="rId106"/>
    <p:sldId id="435" r:id="rId107"/>
    <p:sldId id="355" r:id="rId108"/>
    <p:sldId id="356" r:id="rId109"/>
    <p:sldId id="390" r:id="rId110"/>
    <p:sldId id="554" r:id="rId111"/>
    <p:sldId id="351" r:id="rId112"/>
    <p:sldId id="654" r:id="rId113"/>
    <p:sldId id="655" r:id="rId114"/>
    <p:sldId id="353" r:id="rId115"/>
    <p:sldId id="379" r:id="rId116"/>
    <p:sldId id="376" r:id="rId117"/>
    <p:sldId id="598" r:id="rId118"/>
    <p:sldId id="599" r:id="rId119"/>
    <p:sldId id="600" r:id="rId120"/>
    <p:sldId id="601" r:id="rId121"/>
    <p:sldId id="602" r:id="rId122"/>
    <p:sldId id="603" r:id="rId123"/>
    <p:sldId id="604" r:id="rId124"/>
    <p:sldId id="605" r:id="rId125"/>
    <p:sldId id="606" r:id="rId126"/>
    <p:sldId id="652" r:id="rId127"/>
    <p:sldId id="609" r:id="rId128"/>
    <p:sldId id="607" r:id="rId129"/>
    <p:sldId id="608" r:id="rId130"/>
    <p:sldId id="610" r:id="rId131"/>
    <p:sldId id="611" r:id="rId132"/>
    <p:sldId id="612" r:id="rId133"/>
    <p:sldId id="613" r:id="rId134"/>
    <p:sldId id="614" r:id="rId135"/>
    <p:sldId id="615" r:id="rId136"/>
    <p:sldId id="616" r:id="rId137"/>
    <p:sldId id="617" r:id="rId138"/>
    <p:sldId id="618" r:id="rId139"/>
    <p:sldId id="619" r:id="rId140"/>
    <p:sldId id="620" r:id="rId141"/>
    <p:sldId id="621" r:id="rId142"/>
    <p:sldId id="622" r:id="rId143"/>
    <p:sldId id="623" r:id="rId144"/>
    <p:sldId id="624" r:id="rId145"/>
    <p:sldId id="625" r:id="rId146"/>
    <p:sldId id="626" r:id="rId147"/>
    <p:sldId id="627" r:id="rId148"/>
    <p:sldId id="628" r:id="rId149"/>
    <p:sldId id="629" r:id="rId150"/>
    <p:sldId id="630" r:id="rId151"/>
    <p:sldId id="631" r:id="rId152"/>
    <p:sldId id="632" r:id="rId153"/>
    <p:sldId id="633" r:id="rId154"/>
    <p:sldId id="634" r:id="rId155"/>
    <p:sldId id="635" r:id="rId156"/>
    <p:sldId id="638" r:id="rId157"/>
    <p:sldId id="639" r:id="rId158"/>
    <p:sldId id="640" r:id="rId159"/>
    <p:sldId id="641" r:id="rId160"/>
    <p:sldId id="642" r:id="rId161"/>
    <p:sldId id="643" r:id="rId162"/>
    <p:sldId id="661" r:id="rId163"/>
    <p:sldId id="644" r:id="rId164"/>
    <p:sldId id="645" r:id="rId165"/>
    <p:sldId id="662" r:id="rId166"/>
    <p:sldId id="646" r:id="rId167"/>
    <p:sldId id="647" r:id="rId168"/>
    <p:sldId id="648" r:id="rId169"/>
    <p:sldId id="649" r:id="rId170"/>
    <p:sldId id="650" r:id="rId171"/>
    <p:sldId id="651" r:id="rId172"/>
    <p:sldId id="656" r:id="rId1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8" autoAdjust="0"/>
  </p:normalViewPr>
  <p:slideViewPr>
    <p:cSldViewPr snapToGrid="0">
      <p:cViewPr varScale="1">
        <p:scale>
          <a:sx n="108" d="100"/>
          <a:sy n="108" d="100"/>
        </p:scale>
        <p:origin x="64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viewProps" Target="viewProps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commentAuthors" Target="commentAuthor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5:51:57.141" idx="58">
    <p:pos x="2213" y="1472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135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168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18/10/2021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18/10/2021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.mnh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14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1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gif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1.png"/><Relationship Id="rId5" Type="http://schemas.openxmlformats.org/officeDocument/2006/relationships/image" Target="../media/image6.png"/><Relationship Id="rId10" Type="http://schemas.openxmlformats.org/officeDocument/2006/relationships/comments" Target="../comments/comment11.xml"/><Relationship Id="rId4" Type="http://schemas.openxmlformats.org/officeDocument/2006/relationships/image" Target="../media/image160.png"/><Relationship Id="rId9" Type="http://schemas.openxmlformats.org/officeDocument/2006/relationships/image" Target="../media/image16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2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2.xml"/><Relationship Id="rId4" Type="http://schemas.openxmlformats.org/officeDocument/2006/relationships/image" Target="../media/image19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" TargetMode="External"/><Relationship Id="rId2" Type="http://schemas.openxmlformats.org/officeDocument/2006/relationships/hyperlink" Target="https://github.com/GuillaumeBal/iccat.maps" TargetMode="External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-bloggers.com/2021/04/the-best-resources-for-learning-shiny-app-development/" TargetMode="External"/><Relationship Id="rId4" Type="http://schemas.openxmlformats.org/officeDocument/2006/relationships/hyperlink" Target="https://shiny.rstudio.com/reference/shiny/1.0.4/shinyApp.html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6.png"/><Relationship Id="rId3" Type="http://schemas.openxmlformats.org/officeDocument/2006/relationships/image" Target="../media/image206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0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09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08.jpeg"/><Relationship Id="rId14" Type="http://schemas.openxmlformats.org/officeDocument/2006/relationships/image" Target="../media/image212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11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7.gif"/><Relationship Id="rId4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course</a:t>
            </a:r>
            <a:br>
              <a:rPr lang="en-IE" sz="5400" dirty="0"/>
            </a:br>
            <a:br>
              <a:rPr lang="en-IE" sz="5400" dirty="0"/>
            </a:br>
            <a:r>
              <a:rPr lang="en-IE" sz="2700" dirty="0"/>
              <a:t>Guillaume Bal</a:t>
            </a:r>
            <a:br>
              <a:rPr lang="en-IE" sz="2700" dirty="0"/>
            </a:br>
            <a:br>
              <a:rPr lang="en-IE" sz="2700" dirty="0"/>
            </a:br>
            <a:r>
              <a:rPr lang="en-IE" sz="2700" dirty="0">
                <a:hlinkClick r:id="rId2"/>
              </a:rPr>
              <a:t>https://github.com/GuillaumeBal/r.training.mnhn</a:t>
            </a:r>
            <a:br>
              <a:rPr lang="en-IE" sz="2700" dirty="0"/>
            </a:br>
            <a:br>
              <a:rPr lang="en-IE" sz="2700" dirty="0"/>
            </a:br>
            <a:br>
              <a:rPr lang="en-IE" sz="2700" dirty="0"/>
            </a:br>
            <a:r>
              <a:rPr lang="en-IE" sz="1600" dirty="0"/>
              <a:t>November 2020</a:t>
            </a:r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Programming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= language 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pairs()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Displays relationships between all variables of </a:t>
            </a:r>
            <a:r>
              <a:rPr lang="en-IE" sz="2800" dirty="0" err="1"/>
              <a:t>dataframe</a:t>
            </a:r>
            <a:r>
              <a:rPr lang="en-IE" sz="2800" dirty="0"/>
              <a:t> </a:t>
            </a:r>
          </a:p>
          <a:p>
            <a:endParaRPr lang="en-IE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Saving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/>
              <a:t>R graphics can be saved as </a:t>
            </a:r>
          </a:p>
          <a:p>
            <a:pPr lvl="1"/>
            <a:r>
              <a:rPr lang="en-IE" dirty="0"/>
              <a:t>.</a:t>
            </a:r>
            <a:r>
              <a:rPr lang="en-IE" dirty="0" err="1"/>
              <a:t>pdf</a:t>
            </a:r>
            <a:r>
              <a:rPr lang="en-IE" dirty="0"/>
              <a:t> files</a:t>
            </a:r>
            <a:r>
              <a:rPr lang="en-IE" i="1" dirty="0"/>
              <a:t> , </a:t>
            </a:r>
            <a:r>
              <a:rPr lang="en-IE" i="1" dirty="0" err="1"/>
              <a:t>pdf</a:t>
            </a:r>
            <a:r>
              <a:rPr lang="en-IE" i="1" dirty="0"/>
              <a:t>() </a:t>
            </a:r>
            <a:r>
              <a:rPr lang="en-IE" dirty="0"/>
              <a:t>function</a:t>
            </a:r>
          </a:p>
          <a:p>
            <a:pPr lvl="1"/>
            <a:r>
              <a:rPr lang="en-IE" dirty="0"/>
              <a:t>.tiff files , </a:t>
            </a:r>
            <a:r>
              <a:rPr lang="en-IE" i="1" dirty="0"/>
              <a:t>tiff() </a:t>
            </a:r>
            <a:r>
              <a:rPr lang="en-IE" dirty="0"/>
              <a:t>function</a:t>
            </a:r>
          </a:p>
          <a:p>
            <a:pPr lvl="1"/>
            <a:r>
              <a:rPr lang="en-IE" dirty="0"/>
              <a:t>.</a:t>
            </a:r>
            <a:r>
              <a:rPr lang="en-IE" dirty="0" err="1"/>
              <a:t>png</a:t>
            </a:r>
            <a:r>
              <a:rPr lang="en-IE" dirty="0"/>
              <a:t> files, </a:t>
            </a:r>
            <a:r>
              <a:rPr lang="en-IE" i="1" dirty="0" err="1"/>
              <a:t>png</a:t>
            </a:r>
            <a:r>
              <a:rPr lang="en-IE" i="1" dirty="0"/>
              <a:t>() </a:t>
            </a:r>
            <a:r>
              <a:rPr lang="en-IE" dirty="0"/>
              <a:t>function </a:t>
            </a:r>
          </a:p>
          <a:p>
            <a:pPr lvl="1"/>
            <a:r>
              <a:rPr lang="en-IE" dirty="0"/>
              <a:t>...</a:t>
            </a: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/>
              <a:t>pdf() / tiff() …  #</a:t>
            </a:r>
            <a:r>
              <a:rPr lang="en-IE" dirty="0"/>
              <a:t> ‘start recording’ instruction using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/>
              <a:t>plot() / boxplot() </a:t>
            </a:r>
            <a:r>
              <a:rPr lang="en-IE" dirty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Plot  length Vs weight of </a:t>
            </a:r>
            <a:r>
              <a:rPr lang="en-IE" dirty="0" err="1"/>
              <a:t>sea.age</a:t>
            </a:r>
            <a:r>
              <a:rPr lang="en-IE" dirty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5.2 Customizing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Lines, points, axes and text styles</a:t>
            </a:r>
          </a:p>
          <a:p>
            <a:r>
              <a:rPr lang="en-IE" dirty="0"/>
              <a:t>Plotting area, par()</a:t>
            </a:r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Features type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With type argument plot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/>
              <a:t>Points, lines and colours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Points type : </a:t>
            </a:r>
            <a:r>
              <a:rPr lang="en-IE" dirty="0" err="1"/>
              <a:t>pch</a:t>
            </a:r>
            <a:r>
              <a:rPr lang="en-IE" dirty="0"/>
              <a:t> =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/>
              <a:t>Color</a:t>
            </a:r>
            <a:r>
              <a:rPr lang="en-IE" dirty="0"/>
              <a:t> : col 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bg</a:t>
            </a:r>
            <a:r>
              <a:rPr lang="en-IE" sz="1200" dirty="0"/>
              <a:t> = ‘contour </a:t>
            </a:r>
            <a:r>
              <a:rPr lang="en-IE" sz="1200" dirty="0" err="1"/>
              <a:t>color</a:t>
            </a:r>
            <a:r>
              <a:rPr lang="en-IE" sz="12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More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You can insert legends with legend()</a:t>
            </a:r>
          </a:p>
          <a:p>
            <a:endParaRPr lang="en-IE" dirty="0"/>
          </a:p>
          <a:p>
            <a:r>
              <a:rPr lang="en-IE" dirty="0"/>
              <a:t>Add text to the plot using</a:t>
            </a:r>
          </a:p>
          <a:p>
            <a:pPr lvl="1"/>
            <a:r>
              <a:rPr lang="en-IE" dirty="0"/>
              <a:t>text()</a:t>
            </a:r>
          </a:p>
          <a:p>
            <a:pPr lvl="1"/>
            <a:r>
              <a:rPr lang="en-IE" dirty="0" err="1"/>
              <a:t>mtext</a:t>
            </a:r>
            <a:r>
              <a:rPr lang="en-IE" dirty="0"/>
              <a:t>()</a:t>
            </a:r>
          </a:p>
          <a:p>
            <a:pPr lvl="1"/>
            <a:endParaRPr lang="en-IE" dirty="0"/>
          </a:p>
          <a:p>
            <a:r>
              <a:rPr lang="en-IE" dirty="0"/>
              <a:t>Create custom axes</a:t>
            </a:r>
          </a:p>
          <a:p>
            <a:pPr lvl="1"/>
            <a:r>
              <a:rPr lang="en-IE" dirty="0"/>
              <a:t>Set axes = FALSE in plot() or </a:t>
            </a:r>
            <a:r>
              <a:rPr lang="en-IE" dirty="0" err="1"/>
              <a:t>boxplot</a:t>
            </a:r>
            <a:r>
              <a:rPr lang="en-IE" dirty="0"/>
              <a:t>() or ...</a:t>
            </a:r>
          </a:p>
          <a:p>
            <a:pPr lvl="1"/>
            <a:r>
              <a:rPr lang="en-IE" dirty="0"/>
              <a:t>Draw your custom axes using axis()</a:t>
            </a:r>
          </a:p>
          <a:p>
            <a:pPr lvl="1"/>
            <a:endParaRPr lang="en-IE" dirty="0"/>
          </a:p>
          <a:p>
            <a:r>
              <a:rPr lang="en-IE" dirty="0"/>
              <a:t>Add curves, lines, other points</a:t>
            </a:r>
          </a:p>
          <a:p>
            <a:pPr lvl="1"/>
            <a:r>
              <a:rPr lang="en-IE" dirty="0"/>
              <a:t>lines()</a:t>
            </a:r>
          </a:p>
          <a:p>
            <a:pPr lvl="1"/>
            <a:r>
              <a:rPr lang="en-IE" dirty="0" err="1"/>
              <a:t>abline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curve()</a:t>
            </a:r>
          </a:p>
          <a:p>
            <a:pPr lvl="1"/>
            <a:r>
              <a:rPr lang="en-IE" dirty="0"/>
              <a:t>points()</a:t>
            </a:r>
          </a:p>
          <a:p>
            <a:pPr lvl="1"/>
            <a:endParaRPr lang="en-IE" dirty="0"/>
          </a:p>
          <a:p>
            <a:r>
              <a:rPr lang="en-IE" dirty="0"/>
              <a:t>Find the coordinates of points using locator()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More features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Plot the length Vs weight of </a:t>
            </a:r>
          </a:p>
          <a:p>
            <a:pPr marL="457200" lvl="1" indent="0">
              <a:buNone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fish from the Moy river with small points, limit weight axis to 10 </a:t>
            </a:r>
            <a:r>
              <a:rPr lang="en-IE" sz="1800" dirty="0"/>
              <a:t>(see </a:t>
            </a:r>
            <a:r>
              <a:rPr lang="en-IE" sz="1800" dirty="0" err="1"/>
              <a:t>pch</a:t>
            </a:r>
            <a:r>
              <a:rPr lang="en-IE" sz="1800" dirty="0"/>
              <a:t> and </a:t>
            </a:r>
            <a:r>
              <a:rPr lang="en-IE" sz="1800" dirty="0" err="1"/>
              <a:t>ylim</a:t>
            </a:r>
            <a:r>
              <a:rPr lang="en-IE" sz="1800" dirty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/>
              <a:t>5.3 Global graphics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par()</a:t>
            </a:r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1.2 R Basic</a:t>
            </a:r>
            <a:br>
              <a:rPr lang="en-IE" sz="5400" dirty="0"/>
            </a:br>
            <a:r>
              <a:rPr lang="en-IE" sz="3100" dirty="0"/>
              <a:t>Console</a:t>
            </a:r>
            <a:br>
              <a:rPr lang="en-IE" sz="3100" dirty="0"/>
            </a:br>
            <a:r>
              <a:rPr lang="en-IE" sz="3100" dirty="0"/>
              <a:t>Variables</a:t>
            </a:r>
            <a:br>
              <a:rPr lang="en-IE" sz="3100" dirty="0"/>
            </a:br>
            <a:r>
              <a:rPr lang="en-IE" sz="3100" dirty="0"/>
              <a:t>Scripts</a:t>
            </a:r>
            <a:br>
              <a:rPr lang="en-IE" sz="3100" dirty="0"/>
            </a:br>
            <a:r>
              <a:rPr lang="en-IE" sz="3100" dirty="0"/>
              <a:t>Functions</a:t>
            </a:r>
            <a:br>
              <a:rPr lang="en-IE" sz="3100" dirty="0"/>
            </a:br>
            <a:r>
              <a:rPr lang="en-IE" sz="3100" dirty="0" err="1"/>
              <a:t>Rstudio</a:t>
            </a:r>
            <a:br>
              <a:rPr lang="en-IE" sz="3100" dirty="0"/>
            </a:br>
            <a:r>
              <a:rPr lang="en-IE" sz="3100" dirty="0"/>
              <a:t>Good practices</a:t>
            </a:r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global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/>
              <a:t>To query graphical parameters</a:t>
            </a:r>
          </a:p>
          <a:p>
            <a:pPr algn="ctr"/>
            <a:endParaRPr lang="en-IE" sz="3600" dirty="0"/>
          </a:p>
          <a:p>
            <a:pPr marL="0" indent="0" algn="ctr">
              <a:buNone/>
            </a:pPr>
            <a:r>
              <a:rPr lang="en-IE" sz="3600" dirty="0"/>
              <a:t>Sets parameters </a:t>
            </a:r>
            <a:r>
              <a:rPr lang="en-IE" sz="3600" dirty="0">
                <a:solidFill>
                  <a:srgbClr val="FF0000"/>
                </a:solidFill>
              </a:rPr>
              <a:t>for all subsequent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split graph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/>
              <a:t>2 argument to specify number of row and colons</a:t>
            </a:r>
          </a:p>
          <a:p>
            <a:pPr lvl="1"/>
            <a:r>
              <a:rPr lang="en-IE" dirty="0" err="1"/>
              <a:t>mfcol</a:t>
            </a:r>
            <a:r>
              <a:rPr lang="en-IE" dirty="0"/>
              <a:t> : fill by columns</a:t>
            </a:r>
          </a:p>
          <a:p>
            <a:pPr lvl="1"/>
            <a:r>
              <a:rPr lang="en-IE" dirty="0" err="1"/>
              <a:t>mfrow</a:t>
            </a:r>
            <a:r>
              <a:rPr lang="en-IE" dirty="0"/>
              <a:t> : fill by row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FF0000"/>
                </a:solidFill>
              </a:rPr>
              <a:t>Pick one 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margins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margin: mar()</a:t>
            </a:r>
          </a:p>
          <a:p>
            <a:pPr marL="457200" lvl="1" indent="0">
              <a:buNone/>
            </a:pPr>
            <a:r>
              <a:rPr lang="en-IE" dirty="0"/>
              <a:t>outer margins: and </a:t>
            </a:r>
            <a:r>
              <a:rPr lang="en-IE" dirty="0" err="1"/>
              <a:t>oma</a:t>
            </a:r>
            <a:r>
              <a:rPr lang="en-IE" dirty="0"/>
              <a:t>()</a:t>
            </a:r>
          </a:p>
          <a:p>
            <a:pPr marL="457200" lvl="1" indent="0">
              <a:buNone/>
            </a:pPr>
            <a:r>
              <a:rPr lang="en-IE" dirty="0"/>
              <a:t>4 values each, start  from bottom and clockwise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5.3-1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x11() to create new graph windows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argument </a:t>
            </a:r>
            <a:r>
              <a:rPr lang="en-IE" dirty="0" err="1"/>
              <a:t>mfrow</a:t>
            </a:r>
            <a:r>
              <a:rPr lang="en-IE" dirty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argument </a:t>
            </a:r>
            <a:r>
              <a:rPr lang="en-IE" dirty="0" err="1"/>
              <a:t>oma</a:t>
            </a:r>
            <a:r>
              <a:rPr lang="en-IE" dirty="0"/>
              <a:t> of par() to make really small outer margins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/>
              <a:t>More on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/>
              <a:t>ggplot</a:t>
            </a:r>
            <a:r>
              <a:rPr lang="en-IE" dirty="0"/>
              <a:t> </a:t>
            </a:r>
          </a:p>
          <a:p>
            <a:pPr lvl="1"/>
            <a:r>
              <a:rPr lang="en-IE" dirty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https://bigfish.joomla.com/meetings</a:t>
            </a:r>
            <a:endParaRPr lang="en-IE" dirty="0"/>
          </a:p>
          <a:p>
            <a:pPr lvl="1"/>
            <a:r>
              <a:rPr lang="en-IE" dirty="0">
                <a:hlinkClick r:id="rId3"/>
              </a:rPr>
              <a:t>http://www.cookbook-r.com/Graphs/Axes_(ggplot2)/</a:t>
            </a:r>
            <a:endParaRPr lang="en-IE" dirty="0"/>
          </a:p>
          <a:p>
            <a:pPr lvl="1"/>
            <a:r>
              <a:rPr lang="en-IE" dirty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/>
              <a:t>maps : see Hans course </a:t>
            </a:r>
            <a:r>
              <a:rPr lang="en-IE" dirty="0">
                <a:hlinkClick r:id="rId2"/>
              </a:rPr>
              <a:t>https://bigfish.joomla.com/meetings</a:t>
            </a:r>
            <a:endParaRPr lang="en-IE" dirty="0"/>
          </a:p>
          <a:p>
            <a:endParaRPr lang="en-IE" dirty="0">
              <a:hlinkClick r:id="rId4"/>
            </a:endParaRPr>
          </a:p>
          <a:p>
            <a:r>
              <a:rPr lang="en-IE" dirty="0">
                <a:hlinkClick r:id="rId4"/>
              </a:rPr>
              <a:t>http://girke.bioinformatics.ucr.edu/GEN242/vignettes/15_Rgraphics/Rgraphics.html</a:t>
            </a:r>
            <a:endParaRPr lang="en-IE" dirty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http://www.r-graph-gallery.com/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/>
              <a:t>6. Repetitive &amp; conditional tasks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/>
              <a:t>How to avoid loops, well because they are </a:t>
            </a:r>
          </a:p>
          <a:p>
            <a:r>
              <a:rPr lang="en-IE" dirty="0"/>
              <a:t>	- slow (not always the case)</a:t>
            </a:r>
          </a:p>
          <a:p>
            <a:r>
              <a:rPr lang="en-IE" dirty="0"/>
              <a:t>	- because they are more complicated to write</a:t>
            </a:r>
          </a:p>
          <a:p>
            <a:r>
              <a:rPr lang="en-IE" dirty="0"/>
              <a:t>How to make loops when you have no choice</a:t>
            </a:r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/>
              <a:t>6.1 Applying the same function</a:t>
            </a:r>
            <a:br>
              <a:rPr lang="en-IE" sz="5400" dirty="0"/>
            </a:br>
            <a:r>
              <a:rPr lang="en-IE" sz="2800" dirty="0"/>
              <a:t>- over one dimension of a matrix/</a:t>
            </a:r>
            <a:r>
              <a:rPr lang="en-IE" sz="2800" dirty="0" err="1"/>
              <a:t>dataframe</a:t>
            </a:r>
            <a:r>
              <a:rPr lang="en-IE" sz="2800" dirty="0"/>
              <a:t>/array, apply()</a:t>
            </a:r>
            <a:br>
              <a:rPr lang="en-IE" sz="2800" dirty="0"/>
            </a:br>
            <a:r>
              <a:rPr lang="en-IE" sz="2800" dirty="0"/>
              <a:t>- by factor levels on a vector, matrix, </a:t>
            </a:r>
            <a:r>
              <a:rPr lang="en-IE" sz="2800" dirty="0" err="1"/>
              <a:t>dataframe</a:t>
            </a:r>
            <a:r>
              <a:rPr lang="en-IE" sz="2800" dirty="0"/>
              <a:t>, </a:t>
            </a:r>
            <a:r>
              <a:rPr lang="en-IE" sz="2800" dirty="0" err="1"/>
              <a:t>tapply</a:t>
            </a:r>
            <a:r>
              <a:rPr lang="en-IE" sz="2800" dirty="0"/>
              <a:t> &amp; by() </a:t>
            </a:r>
            <a:br>
              <a:rPr lang="en-IE" sz="2800" dirty="0"/>
            </a:br>
            <a:br>
              <a:rPr lang="en-IE" sz="2800" dirty="0"/>
            </a:br>
            <a:r>
              <a:rPr lang="en-IE" sz="2000" dirty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/>
              <a:t>(), see extras section) </a:t>
            </a: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/>
          </a:bodyPr>
          <a:lstStyle/>
          <a:p>
            <a:r>
              <a:rPr lang="en-IE" sz="4000" dirty="0"/>
              <a:t>Applying functions across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1357793"/>
            <a:ext cx="8168508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>
                <a:solidFill>
                  <a:schemeClr val="accent2"/>
                </a:solidFill>
              </a:rPr>
              <a:t>apply(…)</a:t>
            </a:r>
            <a:endParaRPr lang="fr-FR" dirty="0">
              <a:solidFill>
                <a:schemeClr val="accent2"/>
              </a:solidFill>
            </a:endParaRPr>
          </a:p>
          <a:p>
            <a:endParaRPr lang="en-IE" dirty="0"/>
          </a:p>
          <a:p>
            <a:pPr lvl="1"/>
            <a:r>
              <a:rPr lang="en-IE" dirty="0"/>
              <a:t>by rows or columns of matrix/</a:t>
            </a:r>
            <a:r>
              <a:rPr lang="en-IE" dirty="0" err="1"/>
              <a:t>dataframe</a:t>
            </a:r>
            <a:r>
              <a:rPr lang="en-IE" dirty="0"/>
              <a:t>/array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For instance to get quantiles by rows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A622B320-5704-4175-9004-B4477652222A}"/>
              </a:ext>
            </a:extLst>
          </p:cNvPr>
          <p:cNvGrpSpPr/>
          <p:nvPr/>
        </p:nvGrpSpPr>
        <p:grpSpPr>
          <a:xfrm>
            <a:off x="901877" y="4259903"/>
            <a:ext cx="6249388" cy="1779002"/>
            <a:chOff x="901877" y="4522660"/>
            <a:chExt cx="6249388" cy="1779002"/>
          </a:xfrm>
        </p:grpSpPr>
        <p:cxnSp>
          <p:nvCxnSpPr>
            <p:cNvPr id="7" name="Straight Arrow Connector 3"/>
            <p:cNvCxnSpPr/>
            <p:nvPr/>
          </p:nvCxnSpPr>
          <p:spPr>
            <a:xfrm flipH="1">
              <a:off x="3761840" y="4684839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723750" y="4534798"/>
              <a:ext cx="242751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>
                  <a:solidFill>
                    <a:prstClr val="black"/>
                  </a:solidFill>
                </a:rPr>
                <a:t>x, the data you want to use</a:t>
              </a:r>
            </a:p>
          </p:txBody>
        </p:sp>
        <p:cxnSp>
          <p:nvCxnSpPr>
            <p:cNvPr id="9" name="Straight Arrow Connector 3"/>
            <p:cNvCxnSpPr/>
            <p:nvPr/>
          </p:nvCxnSpPr>
          <p:spPr>
            <a:xfrm flipH="1">
              <a:off x="3761840" y="5138323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723750" y="4988282"/>
              <a:ext cx="242751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>
                  <a:solidFill>
                    <a:prstClr val="black"/>
                  </a:solidFill>
                </a:rPr>
                <a:t>1 for rows and 2 for columns</a:t>
              </a:r>
            </a:p>
          </p:txBody>
        </p:sp>
        <p:cxnSp>
          <p:nvCxnSpPr>
            <p:cNvPr id="11" name="Straight Arrow Connector 3"/>
            <p:cNvCxnSpPr/>
            <p:nvPr/>
          </p:nvCxnSpPr>
          <p:spPr>
            <a:xfrm flipH="1">
              <a:off x="3761840" y="5591807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23750" y="5441766"/>
              <a:ext cx="242751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>
                  <a:solidFill>
                    <a:prstClr val="black"/>
                  </a:solidFill>
                </a:rPr>
                <a:t>The function you want to use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23750" y="5895250"/>
              <a:ext cx="242751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1350" dirty="0">
                  <a:solidFill>
                    <a:prstClr val="black"/>
                  </a:solidFill>
                </a:rPr>
                <a:t>Argument linked to quantile()</a:t>
              </a:r>
            </a:p>
          </p:txBody>
        </p:sp>
        <p:cxnSp>
          <p:nvCxnSpPr>
            <p:cNvPr id="14" name="Straight Arrow Connector 3"/>
            <p:cNvCxnSpPr/>
            <p:nvPr/>
          </p:nvCxnSpPr>
          <p:spPr>
            <a:xfrm flipH="1">
              <a:off x="3761840" y="6045291"/>
              <a:ext cx="86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877" y="4522660"/>
              <a:ext cx="2629267" cy="1779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functions by factor(s)</a:t>
            </a:r>
            <a:br>
              <a:rPr lang="en-IE" dirty="0"/>
            </a:b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5" y="1253331"/>
            <a:ext cx="9019309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sz="2800" dirty="0">
                <a:solidFill>
                  <a:schemeClr val="accent2"/>
                </a:solidFill>
              </a:rPr>
              <a:t> </a:t>
            </a:r>
            <a:r>
              <a:rPr lang="en-IE" sz="2800" dirty="0" err="1">
                <a:solidFill>
                  <a:schemeClr val="accent2"/>
                </a:solidFill>
              </a:rPr>
              <a:t>tapply</a:t>
            </a:r>
            <a:r>
              <a:rPr lang="en-IE" sz="2800" dirty="0">
                <a:solidFill>
                  <a:schemeClr val="accent2"/>
                </a:solidFill>
              </a:rPr>
              <a:t>(…)</a:t>
            </a:r>
            <a:endParaRPr lang="fr-FR" sz="2800" dirty="0">
              <a:solidFill>
                <a:schemeClr val="accent2"/>
              </a:solidFill>
            </a:endParaRPr>
          </a:p>
          <a:p>
            <a:pPr lvl="1"/>
            <a:endParaRPr lang="en-IE" sz="2000" dirty="0"/>
          </a:p>
          <a:p>
            <a:pPr lvl="2"/>
            <a:r>
              <a:rPr lang="en-IE" sz="2400" dirty="0"/>
              <a:t>Applies function on vectors only (X argument) </a:t>
            </a:r>
          </a:p>
          <a:p>
            <a:pPr lvl="2"/>
            <a:endParaRPr lang="en-IE" sz="2400" dirty="0"/>
          </a:p>
          <a:p>
            <a:pPr lvl="2"/>
            <a:r>
              <a:rPr lang="en-IE" sz="2400" dirty="0"/>
              <a:t>Factor or combination of factors entered as list (INDEX argument)</a:t>
            </a:r>
          </a:p>
          <a:p>
            <a:pPr lvl="2"/>
            <a:endParaRPr lang="en-IE" sz="2400" dirty="0"/>
          </a:p>
          <a:p>
            <a:pPr lvl="2"/>
            <a:r>
              <a:rPr lang="en-IE" sz="2400" dirty="0"/>
              <a:t>function to use, no () (FUN argument)</a:t>
            </a:r>
          </a:p>
          <a:p>
            <a:pPr lvl="2"/>
            <a:endParaRPr lang="en-IE" sz="2400" dirty="0"/>
          </a:p>
          <a:p>
            <a:pPr lvl="2"/>
            <a:r>
              <a:rPr lang="en-IE" sz="2400" dirty="0"/>
              <a:t>Produces matrix type output</a:t>
            </a:r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6141" y="5312383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Applying functions by factor(s)</a:t>
            </a:r>
            <a:br>
              <a:rPr lang="en-IE" dirty="0"/>
            </a:b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305911"/>
            <a:ext cx="8377129" cy="4795195"/>
          </a:xfr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2"/>
                </a:solidFill>
              </a:rPr>
              <a:t>by(…)</a:t>
            </a:r>
          </a:p>
          <a:p>
            <a:endParaRPr lang="en-IE" sz="2400" dirty="0"/>
          </a:p>
          <a:p>
            <a:pPr lvl="1"/>
            <a:r>
              <a:rPr lang="en-IE" dirty="0"/>
              <a:t>Can be used on </a:t>
            </a:r>
            <a:r>
              <a:rPr lang="en-IE" dirty="0" err="1"/>
              <a:t>dataframe</a:t>
            </a:r>
            <a:r>
              <a:rPr lang="en-IE" dirty="0"/>
              <a:t> </a:t>
            </a:r>
            <a:r>
              <a:rPr lang="en-IE" sz="1400" dirty="0">
                <a:solidFill>
                  <a:srgbClr val="C00000"/>
                </a:solidFill>
              </a:rPr>
              <a:t>(and lists)</a:t>
            </a:r>
          </a:p>
          <a:p>
            <a:endParaRPr lang="en-IE" sz="1800" dirty="0">
              <a:solidFill>
                <a:srgbClr val="C00000"/>
              </a:solidFill>
            </a:endParaRPr>
          </a:p>
          <a:p>
            <a:pPr lvl="1"/>
            <a:r>
              <a:rPr lang="en-IE" dirty="0"/>
              <a:t>Outputs of type list</a:t>
            </a:r>
          </a:p>
          <a:p>
            <a:endParaRPr lang="en-IE" sz="1800" dirty="0">
              <a:solidFill>
                <a:srgbClr val="C00000"/>
              </a:solidFill>
            </a:endParaRPr>
          </a:p>
          <a:p>
            <a:pPr lvl="1"/>
            <a:r>
              <a:rPr lang="en-IE" dirty="0"/>
              <a:t>Allows functions </a:t>
            </a:r>
          </a:p>
          <a:p>
            <a:pPr lvl="2"/>
            <a:r>
              <a:rPr lang="en-IE" sz="1600" dirty="0"/>
              <a:t>More complicated and customized</a:t>
            </a:r>
            <a:endParaRPr lang="en-IE" sz="1600" dirty="0">
              <a:solidFill>
                <a:srgbClr val="C00000"/>
              </a:solidFill>
            </a:endParaRPr>
          </a:p>
          <a:p>
            <a:pPr lvl="2"/>
            <a:r>
              <a:rPr lang="en-IE" sz="1600" dirty="0"/>
              <a:t>Returning outputs base on several columns of the </a:t>
            </a:r>
            <a:r>
              <a:rPr lang="en-IE" sz="1600" dirty="0" err="1"/>
              <a:t>dataframe</a:t>
            </a:r>
            <a:r>
              <a:rPr lang="en-IE" sz="1600" dirty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/>
          </a:p>
          <a:p>
            <a:pPr marL="457200" lvl="1" indent="0" algn="ctr">
              <a:buNone/>
            </a:pPr>
            <a:r>
              <a:rPr lang="en-IE" sz="3200" dirty="0">
                <a:solidFill>
                  <a:srgbClr val="C00000"/>
                </a:solidFill>
              </a:rPr>
              <a:t>See extras section</a:t>
            </a:r>
            <a:endParaRPr lang="en-IE" sz="3200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What’s R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/>
              <a:t>Derived from S developed in 1993 by the Bell Labs and John Chalmers</a:t>
            </a:r>
          </a:p>
          <a:p>
            <a:endParaRPr lang="en-IE" dirty="0"/>
          </a:p>
          <a:p>
            <a:r>
              <a:rPr lang="en-IE" dirty="0"/>
              <a:t>Creators : 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Gentleman</a:t>
            </a:r>
            <a:r>
              <a:rPr lang="en-IE" dirty="0"/>
              <a:t> (</a:t>
            </a:r>
            <a:r>
              <a:rPr lang="en-IE" dirty="0">
                <a:hlinkClick r:id="rId4"/>
              </a:rPr>
              <a:t>University of Auckland</a:t>
            </a:r>
            <a:endParaRPr lang="en-IE" dirty="0"/>
          </a:p>
          <a:p>
            <a:endParaRPr lang="en-IE" dirty="0"/>
          </a:p>
          <a:p>
            <a:r>
              <a:rPr lang="en-IE" dirty="0"/>
              <a:t>Project start in 1992, first release 1995, first stable version in 2000</a:t>
            </a:r>
          </a:p>
          <a:p>
            <a:endParaRPr lang="en-IE" dirty="0"/>
          </a:p>
          <a:p>
            <a:r>
              <a:rPr lang="en-IE" dirty="0"/>
              <a:t>Available at </a:t>
            </a:r>
            <a:r>
              <a:rPr lang="en-IE" dirty="0">
                <a:hlinkClick r:id="rId5"/>
              </a:rPr>
              <a:t>https://www.r-project.org/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Including ‘applied functions’ arguments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65015"/>
            <a:ext cx="8801099" cy="3627724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To </a:t>
            </a:r>
            <a:r>
              <a:rPr lang="fr-FR" dirty="0" err="1"/>
              <a:t>refine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outputs</a:t>
            </a:r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You add that / those argument within apply(), by()…</a:t>
            </a:r>
          </a:p>
          <a:p>
            <a:endParaRPr lang="en-IE" dirty="0"/>
          </a:p>
          <a:p>
            <a:pPr lvl="1"/>
            <a:r>
              <a:rPr lang="en-IE" dirty="0"/>
              <a:t>For example, to deal with 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53" y="4093367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Subset salmon data for columns year, weight, length &amp; </a:t>
            </a:r>
            <a:r>
              <a:rPr lang="en-IE" dirty="0" err="1"/>
              <a:t>julian.day</a:t>
            </a:r>
            <a:r>
              <a:rPr lang="en-IE" dirty="0"/>
              <a:t> and store as </a:t>
            </a:r>
            <a:r>
              <a:rPr lang="en-IE" dirty="0" err="1"/>
              <a:t>salmon.num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apply() to compute quantiles 0.2, 0.4, 0.6, 0.8 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Calculate mean size of fish by (use </a:t>
            </a:r>
            <a:r>
              <a:rPr lang="en-IE" dirty="0" err="1"/>
              <a:t>tapply</a:t>
            </a:r>
            <a:r>
              <a:rPr lang="en-IE" dirty="0"/>
              <a:t>())</a:t>
            </a:r>
          </a:p>
          <a:p>
            <a:pPr marL="971550" lvl="1" indent="-514350"/>
            <a:r>
              <a:rPr lang="en-IE" dirty="0"/>
              <a:t>year</a:t>
            </a:r>
          </a:p>
          <a:p>
            <a:pPr marL="971550" lvl="1" indent="-514350"/>
            <a:r>
              <a:rPr lang="en-IE" dirty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/>
              <a:t>6.2 loops</a:t>
            </a:r>
            <a:br>
              <a:rPr lang="en-IE" sz="5400" dirty="0"/>
            </a:br>
            <a:r>
              <a:rPr lang="en-IE" sz="2800" dirty="0"/>
              <a:t>- for() loop, performs instruction for given number time</a:t>
            </a:r>
            <a:br>
              <a:rPr lang="en-IE" sz="2800" dirty="0"/>
            </a:br>
            <a:r>
              <a:rPr lang="en-IE" sz="2800" dirty="0"/>
              <a:t>- nesting loops</a:t>
            </a:r>
            <a:br>
              <a:rPr lang="en-IE" sz="2800" dirty="0"/>
            </a:br>
            <a:r>
              <a:rPr lang="en-IE" sz="2800" dirty="0"/>
              <a:t>- if(), for conditional tasks, not a loop but part of nested loops</a:t>
            </a:r>
            <a:br>
              <a:rPr lang="en-IE" sz="2800" dirty="0"/>
            </a:br>
            <a:br>
              <a:rPr lang="en-IE" sz="2800" dirty="0"/>
            </a:br>
            <a:r>
              <a:rPr lang="en-IE" sz="2800" dirty="0"/>
              <a:t>(</a:t>
            </a:r>
            <a:r>
              <a:rPr lang="en-IE" sz="2000" dirty="0"/>
              <a:t>while() loop, perform instructions while condition is satisfied, see extras section)</a:t>
            </a:r>
            <a:br>
              <a:rPr lang="en-IE" sz="2000" dirty="0"/>
            </a:b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for() loops,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endParaRPr lang="en-IE" dirty="0"/>
          </a:p>
          <a:p>
            <a:pPr marL="0" indent="0">
              <a:buNone/>
            </a:pPr>
            <a:r>
              <a:rPr lang="en-IE" dirty="0"/>
              <a:t>Based on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1:n’ </a:t>
            </a:r>
            <a:r>
              <a:rPr lang="en-IE" b="1" dirty="0"/>
              <a:t>(</a:t>
            </a:r>
            <a:r>
              <a:rPr lang="en-IE" b="1" dirty="0" err="1"/>
              <a:t>i</a:t>
            </a:r>
            <a:r>
              <a:rPr lang="en-IE" b="1" dirty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r>
              <a:rPr lang="en-IE" dirty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black"/>
                </a:solidFill>
              </a:rPr>
              <a:t>print() needed to display values inside loop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446" y="2246175"/>
            <a:ext cx="5103629" cy="8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for() loops, when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sz="3200" dirty="0"/>
              <a:t>To repeat an operation several times (&gt; 3 - 5)</a:t>
            </a:r>
          </a:p>
          <a:p>
            <a:pPr marL="0" indent="0">
              <a:buNone/>
            </a:pPr>
            <a:endParaRPr lang="en-IE" sz="2000" dirty="0"/>
          </a:p>
          <a:p>
            <a:pPr lvl="1"/>
            <a:r>
              <a:rPr lang="en-IE" dirty="0"/>
              <a:t>To build series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dirty="0"/>
              <a:t>To loop over dimension(s) of data frame / matrix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solidFill>
                  <a:srgbClr val="FF0000"/>
                </a:solidFill>
              </a:rPr>
              <a:t>You can’t use vectorization </a:t>
            </a:r>
            <a:r>
              <a:rPr lang="en-IE" dirty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918" y="5715473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90" y="5723287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805895" y="5648178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803064" y="5763774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68" y="2391549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625" y="2490968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63" y="3678065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7756" y="3876878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01414"/>
            <a:ext cx="86368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Create a for loop with 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 a counter ‘a’ from 2 to 9 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printing ‘a’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printing ‘a + 3’ value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printing ‘result = a + 3 value’, for instance ‘result = 5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Store the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9484E2-E24F-469F-9416-9AF862731F37}"/>
              </a:ext>
            </a:extLst>
          </p:cNvPr>
          <p:cNvSpPr/>
          <p:nvPr/>
        </p:nvSpPr>
        <p:spPr>
          <a:xfrm>
            <a:off x="4853991" y="5073134"/>
            <a:ext cx="2515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IE" dirty="0"/>
              <a:t>(use paste function)</a:t>
            </a:r>
          </a:p>
        </p:txBody>
      </p:sp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Save data linked to each river from the salmon dataset into a different ‘.txt’ 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Extract a vector of unique river names ‘</a:t>
            </a:r>
            <a:r>
              <a:rPr lang="en-IE" dirty="0" err="1"/>
              <a:t>unique.rivers</a:t>
            </a:r>
            <a:r>
              <a:rPr lang="en-IE" dirty="0"/>
              <a:t>’</a:t>
            </a:r>
            <a:br>
              <a:rPr lang="en-IE" dirty="0"/>
            </a:br>
            <a:r>
              <a:rPr lang="en-IE" dirty="0"/>
              <a:t>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levels(…)</a:t>
            </a:r>
            <a:r>
              <a:rPr lang="en-IE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Let’s create variable </a:t>
            </a:r>
            <a:r>
              <a:rPr lang="en-IE" dirty="0" err="1"/>
              <a:t>riv</a:t>
            </a:r>
            <a:r>
              <a:rPr lang="en-IE" dirty="0"/>
              <a:t> &lt;- </a:t>
            </a:r>
            <a:r>
              <a:rPr lang="en-IE" dirty="0" err="1"/>
              <a:t>unique.rivers</a:t>
            </a:r>
            <a:r>
              <a:rPr lang="en-IE" dirty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Make a subset of data using ‘</a:t>
            </a:r>
            <a:r>
              <a:rPr lang="en-IE" dirty="0" err="1"/>
              <a:t>riv</a:t>
            </a:r>
            <a:r>
              <a:rPr lang="en-IE" dirty="0"/>
              <a:t>’ 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Create a file name using paste() function and ‘</a:t>
            </a:r>
            <a:r>
              <a:rPr lang="en-IE" dirty="0" err="1"/>
              <a:t>riv</a:t>
            </a:r>
            <a:r>
              <a:rPr lang="en-IE" dirty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Put everything into for a loop with </a:t>
            </a:r>
            <a:r>
              <a:rPr lang="en-IE" dirty="0" err="1"/>
              <a:t>riv</a:t>
            </a:r>
            <a:r>
              <a:rPr lang="en-IE" dirty="0"/>
              <a:t> as the counter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0300" y="3937259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Add conditional tasks with if()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616" y="1358678"/>
            <a:ext cx="8315990" cy="5289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To perform a task based on a condition / test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Usually within a for() loop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98" y="3243407"/>
            <a:ext cx="5064907" cy="2732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684" y="3897078"/>
            <a:ext cx="1876887" cy="100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Add conditional tasks with if()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Often you do a different task if the condition is false</a:t>
            </a:r>
          </a:p>
          <a:p>
            <a:pPr marL="0" indent="0" algn="ctr">
              <a:buNone/>
            </a:pPr>
            <a:r>
              <a:rPr lang="en-IE" dirty="0"/>
              <a:t>use </a:t>
            </a:r>
            <a:r>
              <a:rPr lang="en-IE" dirty="0">
                <a:solidFill>
                  <a:schemeClr val="accent2"/>
                </a:solidFill>
              </a:rPr>
              <a:t>else{}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>
                <a:solidFill>
                  <a:srgbClr val="ED7D31"/>
                </a:solidFill>
              </a:rPr>
              <a:t>start else{}</a:t>
            </a: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Save the salmon data into a different ‘.txt’ 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 boxplot </a:t>
            </a:r>
            <a:r>
              <a:rPr lang="en-IE" dirty="0">
                <a:solidFill>
                  <a:srgbClr val="FF0000"/>
                </a:solidFill>
              </a:rPr>
              <a:t>if</a:t>
            </a:r>
            <a:r>
              <a:rPr lang="en-IE" dirty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Need to nest table() and </a:t>
            </a:r>
            <a:r>
              <a:rPr lang="en-IE" dirty="0" err="1"/>
              <a:t>barplot</a:t>
            </a:r>
            <a:r>
              <a:rPr lang="en-IE" dirty="0"/>
              <a:t>() to draw figures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/>
              <a:t>R cons &amp; 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curve</a:t>
            </a: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/>
              <a:t>No 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curiosities</a:t>
            </a:r>
          </a:p>
          <a:p>
            <a:r>
              <a:rPr lang="en-IE" sz="1800" dirty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/>
              <a:t>Does not compile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program’</a:t>
            </a:r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Developed by statisticians for statisticians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(C++), python wrappers</a:t>
            </a:r>
          </a:p>
          <a:p>
            <a:r>
              <a:rPr lang="en-IE" sz="1800" dirty="0">
                <a:solidFill>
                  <a:srgbClr val="FF0000"/>
                </a:solidFill>
              </a:rPr>
              <a:t>Open source &amp; cross platform</a:t>
            </a:r>
          </a:p>
          <a:p>
            <a:r>
              <a:rPr lang="en-IE" sz="1800" dirty="0">
                <a:solidFill>
                  <a:srgbClr val="FF0000"/>
                </a:solidFill>
              </a:rPr>
              <a:t>Free</a:t>
            </a: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100s of packages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Loads 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30440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Nesting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/>
              <a:t>You can nest for() loop</a:t>
            </a:r>
            <a:endParaRPr lang="en-IE" b="1" i="1" dirty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/>
              <a:t>Here you loop over both dimension of a matrix</a:t>
            </a:r>
          </a:p>
          <a:p>
            <a:pPr algn="ctr">
              <a:buNone/>
            </a:pPr>
            <a:endParaRPr lang="en-IE" b="1" i="1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718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90442" y="5838646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if() specific options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/>
          </a:p>
          <a:p>
            <a:pPr marL="0" indent="0">
              <a:buNone/>
            </a:pP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Specific options exist but be CAREFULL ABOUT THOSE</a:t>
            </a:r>
          </a:p>
          <a:p>
            <a:pPr marL="0" indent="0">
              <a:buNone/>
            </a:pPr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7. More advanced</a:t>
            </a:r>
            <a:br>
              <a:rPr lang="en-IE" dirty="0"/>
            </a:br>
            <a:r>
              <a:rPr lang="en-IE" dirty="0"/>
              <a:t>analyses &amp; programming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/>
              <a:t>This section will tell you about </a:t>
            </a:r>
          </a:p>
          <a:p>
            <a:r>
              <a:rPr lang="en-IE" dirty="0"/>
              <a:t>	1. creating functions</a:t>
            </a:r>
          </a:p>
          <a:p>
            <a:r>
              <a:rPr lang="en-IE" dirty="0"/>
              <a:t>	2. basic analyses of data</a:t>
            </a:r>
          </a:p>
          <a:p>
            <a:r>
              <a:rPr lang="en-IE" dirty="0"/>
              <a:t>	</a:t>
            </a:r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>
                <a:solidFill>
                  <a:prstClr val="black"/>
                </a:solidFill>
              </a:rPr>
              <a:t>Y = a + </a:t>
            </a:r>
            <a:r>
              <a:rPr lang="en-IE" dirty="0" err="1">
                <a:solidFill>
                  <a:prstClr val="black"/>
                </a:solidFill>
              </a:rPr>
              <a:t>bX</a:t>
            </a:r>
            <a:r>
              <a:rPr lang="en-IE" dirty="0">
                <a:solidFill>
                  <a:prstClr val="black"/>
                </a:solidFill>
              </a:rPr>
              <a:t> + e, e </a:t>
            </a:r>
            <a:r>
              <a:rPr lang="en-IE" dirty="0" err="1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/>
              <a:t>7.1 Creating functions</a:t>
            </a:r>
            <a:br>
              <a:rPr lang="en-IE" sz="5400" dirty="0"/>
            </a:br>
            <a:br>
              <a:rPr lang="en-IE" sz="2000" dirty="0"/>
            </a:b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94" y="1499735"/>
            <a:ext cx="8633636" cy="4351338"/>
          </a:xfrm>
        </p:spPr>
        <p:txBody>
          <a:bodyPr>
            <a:normAutofit fontScale="92500"/>
          </a:bodyPr>
          <a:lstStyle/>
          <a:p>
            <a:r>
              <a:rPr lang="en-IE" dirty="0"/>
              <a:t>Part of a computer program performing some specific action</a:t>
            </a:r>
          </a:p>
          <a:p>
            <a:endParaRPr lang="en-IE" dirty="0"/>
          </a:p>
          <a:p>
            <a:r>
              <a:rPr lang="en-IE" dirty="0"/>
              <a:t>You write one when doing several time the same thing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5" y="3333307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integers, 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But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602" y="2147399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299705" y="4788720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381048" y="329837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 function, stop(…)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>
                <a:solidFill>
                  <a:schemeClr val="accent2"/>
                </a:solidFill>
              </a:rPr>
              <a:t>stop(…)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/>
              <a:t>is placed within function body</a:t>
            </a:r>
          </a:p>
          <a:p>
            <a:pPr lvl="1"/>
            <a:r>
              <a:rPr lang="en-IE" dirty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86EA6F1-7522-471E-BA21-242345E7A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06" y="3356738"/>
            <a:ext cx="5372443" cy="18324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AE948B-C0CE-4FC2-B3DE-70F4B7A58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007" y="5570046"/>
            <a:ext cx="401058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integers, warning()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>
                <a:solidFill>
                  <a:schemeClr val="accent2"/>
                </a:solidFill>
              </a:rPr>
              <a:t>warning(…)</a:t>
            </a:r>
          </a:p>
          <a:p>
            <a:pPr lvl="1"/>
            <a:r>
              <a:rPr lang="en-IE" dirty="0"/>
              <a:t>Display message but do no stop function</a:t>
            </a:r>
          </a:p>
          <a:p>
            <a:pPr lvl="1"/>
            <a:r>
              <a:rPr lang="en-IE" dirty="0"/>
              <a:t>Good to introduce a bit of flexibility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42BB16-6DD7-44D3-BFA0-AA8C99BD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64" y="2770146"/>
            <a:ext cx="6430272" cy="26371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4330BB1-E494-4122-8C9C-E72D7D761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491" y="5686312"/>
            <a:ext cx="496321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7.1-1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computing a</a:t>
            </a:r>
            <a:r>
              <a:rPr lang="en-IE" baseline="30000" dirty="0"/>
              <a:t>b</a:t>
            </a:r>
            <a:r>
              <a:rPr lang="en-IE" dirty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Include an error message in case arguments aren't numbers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If b is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function ‘</a:t>
            </a:r>
            <a:r>
              <a:rPr lang="en-IE" dirty="0" err="1"/>
              <a:t>ratio.as.percent</a:t>
            </a:r>
            <a:r>
              <a:rPr lang="en-IE" dirty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Adding default arguments’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/>
              <a:t>Use </a:t>
            </a:r>
            <a:r>
              <a:rPr lang="en-IE" dirty="0" err="1"/>
              <a:t>arg</a:t>
            </a:r>
            <a:r>
              <a:rPr lang="en-IE" dirty="0"/>
              <a:t> = NULL, replace </a:t>
            </a:r>
            <a:r>
              <a:rPr lang="en-IE" dirty="0" err="1"/>
              <a:t>arg</a:t>
            </a:r>
            <a:r>
              <a:rPr lang="en-IE" dirty="0"/>
              <a:t> in function body</a:t>
            </a:r>
          </a:p>
          <a:p>
            <a:pPr marL="0" indent="0">
              <a:buNone/>
            </a:pPr>
            <a:r>
              <a:rPr lang="en-IE" dirty="0"/>
              <a:t>Here is a simple example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/>
              <a:t>Aim of the course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By learning</a:t>
            </a:r>
          </a:p>
          <a:p>
            <a:pPr marL="0" indent="0">
              <a:buNone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how to the do most common data manipulating and viewing tasks 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/>
              <a:t>How to do a few common analyses (bonus if time)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Further tools for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/>
              <a:t>()</a:t>
            </a:r>
          </a:p>
          <a:p>
            <a:pPr marL="0" indent="0">
              <a:buNone/>
            </a:pPr>
            <a:r>
              <a:rPr lang="en-IE" dirty="0"/>
              <a:t>Like stop but several conditions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try()</a:t>
            </a:r>
          </a:p>
          <a:p>
            <a:pPr marL="0" indent="0">
              <a:buNone/>
            </a:pPr>
            <a:r>
              <a:rPr lang="en-IE" dirty="0"/>
              <a:t>Try to run function but does not stop whole script if error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warning()</a:t>
            </a:r>
          </a:p>
          <a:p>
            <a:pPr marL="0" indent="0">
              <a:buNone/>
            </a:pPr>
            <a:r>
              <a:rPr lang="en-IE" dirty="0"/>
              <a:t>To return error message without sopping function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debug() </a:t>
            </a:r>
          </a:p>
          <a:p>
            <a:pPr marL="0" indent="0">
              <a:buNone/>
            </a:pPr>
            <a:r>
              <a:rPr lang="en-IE" dirty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/>
              <a:t>R functions, </a:t>
            </a:r>
            <a:r>
              <a:rPr lang="en-IE" dirty="0"/>
              <a:t>get details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prstClr val="black"/>
                </a:solidFill>
              </a:rPr>
              <a:t>A function has three attributes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/>
              <a:t>7.2 Quick overview stats</a:t>
            </a:r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Non parametric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Used to highlight trends in the data</a:t>
            </a:r>
          </a:p>
          <a:p>
            <a:endParaRPr lang="en-IE" dirty="0"/>
          </a:p>
          <a:p>
            <a:r>
              <a:rPr lang="en-IE" dirty="0" err="1"/>
              <a:t>lowess</a:t>
            </a:r>
            <a:r>
              <a:rPr lang="en-IE" dirty="0"/>
              <a:t>() </a:t>
            </a:r>
          </a:p>
          <a:p>
            <a:pPr lvl="1"/>
            <a:r>
              <a:rPr lang="en-IE" dirty="0"/>
              <a:t>is one function performing smoothing</a:t>
            </a:r>
          </a:p>
          <a:p>
            <a:pPr lvl="1"/>
            <a:r>
              <a:rPr lang="en-IE" dirty="0"/>
              <a:t>argument ‘f’ modify the degree of smoothing</a:t>
            </a:r>
          </a:p>
          <a:p>
            <a:endParaRPr lang="en-IE" dirty="0"/>
          </a:p>
          <a:p>
            <a:r>
              <a:rPr lang="en-IE" dirty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/>
              <a:t>lowess</a:t>
            </a:r>
            <a:r>
              <a:rPr lang="en-IE" dirty="0"/>
              <a:t>() examples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Correlations /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variances, one of the main hypothesis</a:t>
            </a:r>
          </a:p>
          <a:p>
            <a:endParaRPr lang="en-IE" dirty="0"/>
          </a:p>
          <a:p>
            <a:r>
              <a:rPr lang="en-IE" dirty="0" err="1"/>
              <a:t>cor.test</a:t>
            </a:r>
            <a:r>
              <a:rPr lang="en-IE" dirty="0"/>
              <a:t>() , correlation between 2 variables</a:t>
            </a:r>
          </a:p>
          <a:p>
            <a:endParaRPr lang="en-IE" dirty="0"/>
          </a:p>
          <a:p>
            <a:r>
              <a:rPr lang="en-IE" dirty="0" err="1"/>
              <a:t>anova</a:t>
            </a:r>
            <a:r>
              <a:rPr lang="en-IE" dirty="0"/>
              <a:t>(), comparison of means</a:t>
            </a:r>
          </a:p>
          <a:p>
            <a:endParaRPr lang="en-IE" dirty="0"/>
          </a:p>
          <a:p>
            <a:r>
              <a:rPr lang="en-IE" dirty="0"/>
              <a:t>lm(), </a:t>
            </a:r>
            <a:r>
              <a:rPr lang="en-IE" dirty="0" err="1"/>
              <a:t>glm</a:t>
            </a:r>
            <a:r>
              <a:rPr lang="en-IE" dirty="0"/>
              <a:t>() allow for linear regression</a:t>
            </a:r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/>
              <a:t>cor.test</a:t>
            </a:r>
            <a:r>
              <a:rPr lang="en-IE" dirty="0"/>
              <a:t>() and lm() example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Generalized Additive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Are linear models and smoothers mixed</a:t>
            </a:r>
          </a:p>
          <a:p>
            <a:endParaRPr lang="en-IE" dirty="0"/>
          </a:p>
          <a:p>
            <a:r>
              <a:rPr lang="en-IE" dirty="0"/>
              <a:t>Model selection need to be performed</a:t>
            </a:r>
          </a:p>
          <a:p>
            <a:endParaRPr lang="en-IE" dirty="0"/>
          </a:p>
          <a:p>
            <a:r>
              <a:rPr lang="en-IE" dirty="0"/>
              <a:t>MGCV package advised</a:t>
            </a:r>
          </a:p>
          <a:p>
            <a:endParaRPr lang="en-IE" dirty="0"/>
          </a:p>
          <a:p>
            <a:r>
              <a:rPr lang="en-IE" dirty="0"/>
              <a:t>Hans talk </a:t>
            </a:r>
            <a:r>
              <a:rPr lang="en-IE" dirty="0">
                <a:hlinkClick r:id="rId2"/>
              </a:rPr>
              <a:t>https://bigfish.joomla.com/</a:t>
            </a:r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Generalized Additive Models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>
                <a:solidFill>
                  <a:srgbClr val="FF0000"/>
                </a:solidFill>
              </a:rPr>
              <a:t>NOT PUBLIC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optimization in R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Recommend </a:t>
            </a:r>
            <a:r>
              <a:rPr lang="en-IE" dirty="0" err="1"/>
              <a:t>optmix</a:t>
            </a:r>
            <a:r>
              <a:rPr lang="en-IE" dirty="0"/>
              <a:t> package</a:t>
            </a:r>
          </a:p>
          <a:p>
            <a:endParaRPr lang="en-IE" dirty="0"/>
          </a:p>
          <a:p>
            <a:r>
              <a:rPr lang="en-IE" dirty="0"/>
              <a:t>Fits model by</a:t>
            </a:r>
          </a:p>
          <a:p>
            <a:pPr lvl="1" fontAlgn="base"/>
            <a:r>
              <a:rPr lang="en-IE" dirty="0"/>
              <a:t>minimising residual sum of squares</a:t>
            </a:r>
          </a:p>
          <a:p>
            <a:pPr lvl="1"/>
            <a:r>
              <a:rPr lang="en-IE" dirty="0"/>
              <a:t>minimising deviance (requires writing likelihood)</a:t>
            </a:r>
          </a:p>
          <a:p>
            <a:endParaRPr lang="en-IE" dirty="0"/>
          </a:p>
          <a:p>
            <a:r>
              <a:rPr lang="en-IE" dirty="0"/>
              <a:t>See code for details (7.4.optimx.r)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2143905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41748" y="2509333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Google + R download</a:t>
            </a:r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/>
              <a:t>7. EXTRAS </a:t>
            </a:r>
            <a:br>
              <a:rPr lang="en-IE" dirty="0"/>
            </a:br>
            <a:r>
              <a:rPr lang="en-IE" sz="4000" dirty="0"/>
              <a:t>YOU MAY NEED / USE SOON ... </a:t>
            </a:r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64785"/>
          </a:xfrm>
        </p:spPr>
        <p:txBody>
          <a:bodyPr>
            <a:normAutofit fontScale="90000"/>
          </a:bodyPr>
          <a:lstStyle/>
          <a:p>
            <a:r>
              <a:rPr lang="en-IE" dirty="0"/>
              <a:t>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701" y="1562179"/>
            <a:ext cx="78867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Look at the </a:t>
            </a:r>
            <a:r>
              <a:rPr lang="fr-FR" dirty="0" err="1"/>
              <a:t>lubridate</a:t>
            </a:r>
            <a:r>
              <a:rPr lang="fr-FR" dirty="0"/>
              <a:t>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dirty="0"/>
              <a:t>https://www.r-bloggers.com/2013/08/date-formats-in-r/</a:t>
            </a:r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>
                <a:solidFill>
                  <a:srgbClr val="C00000"/>
                </a:solidFill>
              </a:rPr>
              <a:t>Like matrices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named.</a:t>
            </a:r>
          </a:p>
          <a:p>
            <a:pPr lvl="2"/>
            <a:r>
              <a:rPr lang="en-IE" dirty="0">
                <a:solidFill>
                  <a:srgbClr val="FF0000"/>
                </a:solidFill>
              </a:rPr>
              <a:t>Like </a:t>
            </a:r>
            <a:r>
              <a:rPr lang="en-IE" dirty="0" err="1">
                <a:solidFill>
                  <a:srgbClr val="FF0000"/>
                </a:solidFill>
              </a:rPr>
              <a:t>data.framces</a:t>
            </a:r>
            <a:r>
              <a:rPr lang="en-IE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Other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element</a:t>
            </a:r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prstClr val="black"/>
                </a:solidFill>
                <a:latin typeface="Calibri Light"/>
              </a:rPr>
              <a:t>Indexing data, lists</a:t>
            </a: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Applying functions on </a:t>
            </a:r>
            <a:br>
              <a:rPr lang="en-IE" dirty="0"/>
            </a:br>
            <a:r>
              <a:rPr lang="en-IE" dirty="0"/>
              <a:t>elements of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/>
              <a:t>lapply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returns a list of the same length as X </a:t>
            </a:r>
          </a:p>
          <a:p>
            <a:pPr lvl="1"/>
            <a:r>
              <a:rPr lang="en-IE" dirty="0"/>
              <a:t>each element is the result of applying FUN</a:t>
            </a:r>
          </a:p>
          <a:p>
            <a:pPr lvl="1"/>
            <a:endParaRPr lang="en-IE" dirty="0"/>
          </a:p>
          <a:p>
            <a:endParaRPr lang="en-IE" dirty="0"/>
          </a:p>
          <a:p>
            <a:r>
              <a:rPr lang="en-IE" dirty="0" err="1"/>
              <a:t>sapply</a:t>
            </a:r>
            <a:r>
              <a:rPr lang="en-IE" dirty="0"/>
              <a:t>() </a:t>
            </a:r>
          </a:p>
          <a:p>
            <a:pPr lvl="1"/>
            <a:r>
              <a:rPr lang="en-IE" dirty="0"/>
              <a:t>a user friendly version of </a:t>
            </a:r>
            <a:r>
              <a:rPr lang="en-IE" dirty="0" err="1"/>
              <a:t>lapply</a:t>
            </a:r>
            <a:r>
              <a:rPr lang="en-IE" dirty="0"/>
              <a:t>(), FUN instead of MARGIN</a:t>
            </a:r>
          </a:p>
          <a:p>
            <a:pPr lvl="1"/>
            <a:r>
              <a:rPr lang="en-IE" dirty="0"/>
              <a:t>returns a vector or matrix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while()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/>
              <a:t>To repeat an action until condition satisfied </a:t>
            </a:r>
          </a:p>
          <a:p>
            <a:pPr marL="457200" lvl="1" indent="0">
              <a:buNone/>
            </a:pPr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 and saving, excel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For .csv files see </a:t>
            </a:r>
          </a:p>
          <a:p>
            <a:pPr lvl="1"/>
            <a:r>
              <a:rPr lang="en-IE" dirty="0"/>
              <a:t>‘</a:t>
            </a:r>
            <a:r>
              <a:rPr lang="en-IE" dirty="0" err="1"/>
              <a:t>read.table</a:t>
            </a:r>
            <a:r>
              <a:rPr lang="en-IE" dirty="0"/>
              <a:t>’ and ‘</a:t>
            </a:r>
            <a:r>
              <a:rPr lang="en-IE" dirty="0" err="1"/>
              <a:t>write.table</a:t>
            </a:r>
            <a:r>
              <a:rPr lang="en-IE" dirty="0"/>
              <a:t>’</a:t>
            </a:r>
          </a:p>
          <a:p>
            <a:pPr lvl="1"/>
            <a:r>
              <a:rPr lang="en-IE" dirty="0"/>
              <a:t>‘read.csv’ and ‘write.csv’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15025" cy="994172"/>
          </a:xfrm>
        </p:spPr>
        <p:txBody>
          <a:bodyPr/>
          <a:lstStyle/>
          <a:p>
            <a:r>
              <a:rPr lang="en-IE" dirty="0"/>
              <a:t>ggplot2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A package dedicated to graphs</a:t>
            </a:r>
          </a:p>
          <a:p>
            <a:endParaRPr lang="en-IE" dirty="0"/>
          </a:p>
          <a:p>
            <a:r>
              <a:rPr lang="en-IE" dirty="0"/>
              <a:t>Based on the grammar of graphic approach relying on </a:t>
            </a:r>
          </a:p>
          <a:p>
            <a:pPr lvl="1"/>
            <a:r>
              <a:rPr lang="en-IE" dirty="0"/>
              <a:t>Aesthetics, </a:t>
            </a:r>
            <a:r>
              <a:rPr lang="en-IE" dirty="0" err="1"/>
              <a:t>ie</a:t>
            </a:r>
            <a:r>
              <a:rPr lang="en-IE" dirty="0"/>
              <a:t> what you plot</a:t>
            </a:r>
          </a:p>
          <a:p>
            <a:pPr lvl="1"/>
            <a:r>
              <a:rPr lang="en-IE" dirty="0"/>
              <a:t>Geometries, </a:t>
            </a:r>
            <a:r>
              <a:rPr lang="en-IE" dirty="0" err="1"/>
              <a:t>ie</a:t>
            </a:r>
            <a:r>
              <a:rPr lang="en-IE" dirty="0"/>
              <a:t> how you plot it (points, lines, ribbon…)</a:t>
            </a:r>
          </a:p>
          <a:p>
            <a:pPr marL="342900" lvl="1" indent="0">
              <a:buNone/>
            </a:pPr>
            <a:endParaRPr lang="en-IE" dirty="0"/>
          </a:p>
          <a:p>
            <a:r>
              <a:rPr lang="en-IE" dirty="0"/>
              <a:t>According to some people </a:t>
            </a:r>
          </a:p>
          <a:p>
            <a:pPr lvl="1"/>
            <a:r>
              <a:rPr lang="en-IE" dirty="0"/>
              <a:t>More intuitive ?</a:t>
            </a:r>
          </a:p>
          <a:p>
            <a:pPr lvl="1"/>
            <a:r>
              <a:rPr lang="en-IE" dirty="0"/>
              <a:t>better that basic R graphic functions because you need less code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743" y="76014"/>
            <a:ext cx="795258" cy="62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681" y="-1"/>
            <a:ext cx="790319" cy="6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775" y="2060927"/>
            <a:ext cx="3550702" cy="564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8" y="2060928"/>
            <a:ext cx="3486629" cy="5644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3098" y="3108513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762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43" y="2125"/>
            <a:ext cx="855357" cy="6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This is where you write and / or run your commands</a:t>
            </a:r>
          </a:p>
          <a:p>
            <a:endParaRPr lang="en-US" sz="2800" b="1" dirty="0"/>
          </a:p>
          <a:p>
            <a:r>
              <a:rPr lang="en-US" sz="2800" b="1" dirty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Console available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Waiting for command completion</a:t>
            </a:r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55" y="55330"/>
            <a:ext cx="827845" cy="6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FBA5EE-AC21-46DF-8044-A5ED0E8A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97"/>
            <a:ext cx="7886700" cy="1325563"/>
          </a:xfrm>
        </p:spPr>
        <p:txBody>
          <a:bodyPr/>
          <a:lstStyle/>
          <a:p>
            <a:r>
              <a:rPr lang="fr-FR" dirty="0" err="1"/>
              <a:t>Maps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R</a:t>
            </a:r>
            <a:endParaRPr lang="en-I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6C0ED9-EA40-48E1-97EF-EEBDD2A32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17" y="1825625"/>
            <a:ext cx="8327253" cy="4351338"/>
          </a:xfrm>
        </p:spPr>
        <p:txBody>
          <a:bodyPr/>
          <a:lstStyle/>
          <a:p>
            <a:r>
              <a:rPr lang="fr-FR" dirty="0"/>
              <a:t>Base R :  </a:t>
            </a:r>
            <a:r>
              <a:rPr lang="fr-FR" dirty="0">
                <a:hlinkClick r:id="rId2"/>
              </a:rPr>
              <a:t>https://github.com/GuillaumeBal/iccat.maps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ggplot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: go on </a:t>
            </a:r>
            <a:r>
              <a:rPr lang="fr-FR" dirty="0">
                <a:hlinkClick r:id="rId3"/>
              </a:rPr>
              <a:t>https://www.r-bloggers.com/</a:t>
            </a:r>
            <a:endParaRPr lang="fr-FR" dirty="0"/>
          </a:p>
          <a:p>
            <a:endParaRPr lang="fr-F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294600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8. TO KEEP GOING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/>
              <a:t>This section will tell you about </a:t>
            </a:r>
          </a:p>
          <a:p>
            <a:r>
              <a:rPr lang="en-IE" dirty="0"/>
              <a:t>	1. potentially useful packages</a:t>
            </a:r>
          </a:p>
          <a:p>
            <a:r>
              <a:rPr lang="en-IE" dirty="0"/>
              <a:t>	2. where to learn more</a:t>
            </a:r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Reports, R markdown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It is </a:t>
            </a:r>
          </a:p>
          <a:p>
            <a:pPr lvl="1"/>
            <a:r>
              <a:rPr lang="en-IE" dirty="0"/>
              <a:t>Package developed by r studio based on </a:t>
            </a:r>
            <a:r>
              <a:rPr lang="en-IE" dirty="0" err="1"/>
              <a:t>knitr</a:t>
            </a:r>
            <a:r>
              <a:rPr lang="en-IE" dirty="0"/>
              <a:t> and </a:t>
            </a:r>
            <a:r>
              <a:rPr lang="en-IE" dirty="0" err="1"/>
              <a:t>pandoc</a:t>
            </a:r>
            <a:endParaRPr lang="en-IE" dirty="0"/>
          </a:p>
          <a:p>
            <a:pPr lvl="1"/>
            <a:r>
              <a:rPr lang="en-IE" dirty="0"/>
              <a:t>Fully integrated in r studio</a:t>
            </a:r>
          </a:p>
          <a:p>
            <a:pPr lvl="1"/>
            <a:endParaRPr lang="en-IE" dirty="0"/>
          </a:p>
          <a:p>
            <a:r>
              <a:rPr lang="en-IE" dirty="0"/>
              <a:t>Useful for </a:t>
            </a:r>
          </a:p>
          <a:p>
            <a:pPr lvl="1"/>
            <a:r>
              <a:rPr lang="en-IE" dirty="0"/>
              <a:t>Easily creating dynamic documents</a:t>
            </a:r>
          </a:p>
          <a:p>
            <a:pPr lvl="2"/>
            <a:r>
              <a:rPr lang="en-IE" dirty="0"/>
              <a:t>Web pages</a:t>
            </a:r>
          </a:p>
          <a:p>
            <a:pPr lvl="2"/>
            <a:r>
              <a:rPr lang="en-IE" dirty="0">
                <a:effectLst/>
              </a:rPr>
              <a:t>Reproducible analysis and reports</a:t>
            </a:r>
          </a:p>
          <a:p>
            <a:pPr lvl="3"/>
            <a:r>
              <a:rPr lang="en-IE" dirty="0"/>
              <a:t>Data work up for WGs – html/word</a:t>
            </a:r>
          </a:p>
          <a:p>
            <a:pPr lvl="3"/>
            <a:r>
              <a:rPr lang="en-IE" dirty="0"/>
              <a:t>Working Group reports - word</a:t>
            </a:r>
          </a:p>
          <a:p>
            <a:pPr lvl="3"/>
            <a:r>
              <a:rPr lang="en-IE" dirty="0">
                <a:effectLst/>
              </a:rPr>
              <a:t>Survey reports – word/pdf</a:t>
            </a:r>
          </a:p>
          <a:p>
            <a:pPr lvl="1"/>
            <a:r>
              <a:rPr lang="en-IE" dirty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/>
              <a:t>See Colm talk at </a:t>
            </a:r>
            <a:r>
              <a:rPr lang="en-IE" sz="2100" dirty="0">
                <a:hlinkClick r:id="rId2"/>
              </a:rPr>
              <a:t>https://bigfish.joomla.com/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Applications, </a:t>
            </a:r>
            <a:r>
              <a:rPr lang="en-IE" dirty="0" err="1"/>
              <a:t>shinyapps</a:t>
            </a:r>
            <a:endParaRPr lang="en-IE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D6D6E4F-11FE-4B30-89DD-63DB3E38E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5" y="3266983"/>
            <a:ext cx="5548376" cy="3353472"/>
          </a:xfrm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1524899-5AAA-433A-AC95-D49DC240D870}"/>
              </a:ext>
            </a:extLst>
          </p:cNvPr>
          <p:cNvSpPr txBox="1"/>
          <p:nvPr/>
        </p:nvSpPr>
        <p:spPr>
          <a:xfrm>
            <a:off x="949909" y="1278384"/>
            <a:ext cx="6676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hlinkClick r:id="rId4"/>
              </a:rPr>
              <a:t>https://shiny.rstudio.com/reference/shiny/1.0.4/shinyApp.html</a:t>
            </a:r>
            <a:endParaRPr lang="en-IE" dirty="0"/>
          </a:p>
          <a:p>
            <a:endParaRPr lang="fr-FR" dirty="0"/>
          </a:p>
          <a:p>
            <a:r>
              <a:rPr lang="en-IE" dirty="0">
                <a:hlinkClick r:id="rId5"/>
              </a:rPr>
              <a:t>https://www.r-bloggers.com/2021/04/the-best-resources-for-learning-shiny-app-development/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405319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/>
              <a:t>Data manipulation / cleaning</a:t>
            </a:r>
          </a:p>
          <a:p>
            <a:pPr lvl="1"/>
            <a:r>
              <a:rPr lang="en-IE" dirty="0" err="1"/>
              <a:t>tydr</a:t>
            </a:r>
            <a:r>
              <a:rPr lang="en-IE" dirty="0"/>
              <a:t> (no obvious advantage)</a:t>
            </a:r>
          </a:p>
          <a:p>
            <a:pPr lvl="1"/>
            <a:r>
              <a:rPr lang="en-IE" dirty="0" err="1"/>
              <a:t>stringr</a:t>
            </a:r>
            <a:r>
              <a:rPr lang="en-IE" dirty="0"/>
              <a:t> for string manipulations</a:t>
            </a:r>
          </a:p>
          <a:p>
            <a:pPr lvl="1"/>
            <a:r>
              <a:rPr lang="en-IE" dirty="0" err="1"/>
              <a:t>dplyr</a:t>
            </a:r>
            <a:r>
              <a:rPr lang="en-IE" dirty="0"/>
              <a:t> (uses intuitive syntax)</a:t>
            </a:r>
          </a:p>
          <a:p>
            <a:pPr lvl="1"/>
            <a:r>
              <a:rPr lang="en-IE" dirty="0" err="1"/>
              <a:t>data.table</a:t>
            </a:r>
            <a:r>
              <a:rPr lang="en-IE" dirty="0"/>
              <a:t> (syntax ‘close’ to SQL, time efficient on big tables) </a:t>
            </a:r>
          </a:p>
          <a:p>
            <a:pPr lvl="1"/>
            <a:r>
              <a:rPr lang="en-IE" dirty="0" err="1"/>
              <a:t>lubridate</a:t>
            </a:r>
            <a:r>
              <a:rPr lang="en-IE" dirty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>
                <a:hlinkClick r:id="rId4"/>
              </a:rPr>
              <a:t>quantmod</a:t>
            </a:r>
            <a:r>
              <a:rPr lang="en-IE" dirty="0"/>
              <a:t> (for time series)</a:t>
            </a:r>
          </a:p>
          <a:p>
            <a:pPr lvl="1"/>
            <a:endParaRPr lang="en-IE" dirty="0"/>
          </a:p>
          <a:p>
            <a:r>
              <a:rPr lang="en-IE" dirty="0"/>
              <a:t>Plots</a:t>
            </a:r>
          </a:p>
          <a:p>
            <a:pPr lvl="1"/>
            <a:r>
              <a:rPr lang="en-IE" dirty="0" err="1"/>
              <a:t>ggplot</a:t>
            </a:r>
            <a:r>
              <a:rPr lang="en-IE" dirty="0"/>
              <a:t>, ggplot2 (plotting package based on grammar of graphic)</a:t>
            </a:r>
          </a:p>
          <a:p>
            <a:pPr lvl="1"/>
            <a:r>
              <a:rPr lang="en-IE" dirty="0" err="1"/>
              <a:t>ggvis</a:t>
            </a:r>
            <a:r>
              <a:rPr lang="en-IE" dirty="0"/>
              <a:t> (interactive web graphic)</a:t>
            </a:r>
          </a:p>
          <a:p>
            <a:pPr lvl="1"/>
            <a:r>
              <a:rPr lang="en-IE" dirty="0" err="1"/>
              <a:t>Ploty</a:t>
            </a:r>
            <a:r>
              <a:rPr lang="en-IE" dirty="0"/>
              <a:t> (interactive, browser-based charting library )</a:t>
            </a:r>
          </a:p>
          <a:p>
            <a:pPr lvl="1"/>
            <a:endParaRPr lang="en-IE" dirty="0"/>
          </a:p>
          <a:p>
            <a:r>
              <a:rPr lang="en-IE" dirty="0"/>
              <a:t>Mapping</a:t>
            </a:r>
          </a:p>
          <a:p>
            <a:pPr lvl="1"/>
            <a:r>
              <a:rPr lang="en-IE" dirty="0"/>
              <a:t>See Hans talk on </a:t>
            </a:r>
            <a:r>
              <a:rPr lang="en-IE" dirty="0">
                <a:hlinkClick r:id="rId5"/>
              </a:rPr>
              <a:t>https://bigfish.joomla.com/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Reporting </a:t>
            </a:r>
          </a:p>
          <a:p>
            <a:pPr lvl="1"/>
            <a:r>
              <a:rPr lang="en-IE" dirty="0"/>
              <a:t>R markdown in </a:t>
            </a:r>
            <a:r>
              <a:rPr lang="en-IE" dirty="0" err="1"/>
              <a:t>Rstudio</a:t>
            </a:r>
            <a:r>
              <a:rPr lang="en-IE" dirty="0"/>
              <a:t>, see Colm talk on </a:t>
            </a:r>
            <a:r>
              <a:rPr lang="en-IE" dirty="0">
                <a:hlinkClick r:id="rId5"/>
              </a:rPr>
              <a:t>https://bigfish.joomla.com/</a:t>
            </a:r>
            <a:endParaRPr lang="en-IE" dirty="0"/>
          </a:p>
          <a:p>
            <a:pPr lvl="1"/>
            <a:r>
              <a:rPr lang="en-IE" dirty="0"/>
              <a:t>Function </a:t>
            </a:r>
            <a:r>
              <a:rPr lang="en-IE" dirty="0" err="1"/>
              <a:t>Sweave</a:t>
            </a:r>
            <a:r>
              <a:rPr lang="en-IE" dirty="0"/>
              <a:t> to generate LATEX documents and pdf</a:t>
            </a:r>
          </a:p>
          <a:p>
            <a:pPr lvl="1"/>
            <a:r>
              <a:rPr lang="en-IE" dirty="0"/>
              <a:t>Package </a:t>
            </a:r>
            <a:r>
              <a:rPr lang="en-IE" dirty="0" err="1"/>
              <a:t>OdfWeave</a:t>
            </a:r>
            <a:r>
              <a:rPr lang="en-IE" dirty="0"/>
              <a:t> for open office documents</a:t>
            </a:r>
          </a:p>
          <a:p>
            <a:pPr lvl="1"/>
            <a:r>
              <a:rPr lang="fr-FR" dirty="0"/>
              <a:t>P</a:t>
            </a:r>
            <a:r>
              <a:rPr lang="en-IE" dirty="0" err="1"/>
              <a:t>ackage</a:t>
            </a:r>
            <a:r>
              <a:rPr lang="en-IE" dirty="0"/>
              <a:t> </a:t>
            </a:r>
            <a:r>
              <a:rPr lang="en-IE" dirty="0" err="1"/>
              <a:t>officedown</a:t>
            </a:r>
            <a:r>
              <a:rPr lang="en-IE" dirty="0"/>
              <a:t> for Microsoft office documents</a:t>
            </a:r>
          </a:p>
          <a:p>
            <a:pPr lvl="1"/>
            <a:endParaRPr lang="en-IE" dirty="0"/>
          </a:p>
          <a:p>
            <a:r>
              <a:rPr lang="en-IE" dirty="0"/>
              <a:t>Web application</a:t>
            </a:r>
          </a:p>
          <a:p>
            <a:pPr lvl="1"/>
            <a:r>
              <a:rPr lang="en-IE" dirty="0"/>
              <a:t>Shiny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 packages, fisheries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FSA : Fisheries Stock Assessment</a:t>
            </a:r>
          </a:p>
          <a:p>
            <a:endParaRPr lang="en-IE" dirty="0"/>
          </a:p>
          <a:p>
            <a:r>
              <a:rPr lang="en-IE" dirty="0"/>
              <a:t>FLR : Fisheries Library in R</a:t>
            </a:r>
          </a:p>
          <a:p>
            <a:endParaRPr lang="en-IE" dirty="0"/>
          </a:p>
          <a:p>
            <a:r>
              <a:rPr lang="en-IE" dirty="0" err="1"/>
              <a:t>fishmethods</a:t>
            </a:r>
            <a:r>
              <a:rPr lang="en-IE" dirty="0"/>
              <a:t> : Fisheries Methods and Models in R</a:t>
            </a:r>
          </a:p>
          <a:p>
            <a:endParaRPr lang="en-IE" dirty="0"/>
          </a:p>
          <a:p>
            <a:r>
              <a:rPr lang="en-IE" dirty="0" err="1"/>
              <a:t>fishdynr</a:t>
            </a:r>
            <a:r>
              <a:rPr lang="en-IE" dirty="0"/>
              <a:t> : Fisheries Science Related Population Dynamics models</a:t>
            </a:r>
          </a:p>
          <a:p>
            <a:endParaRPr lang="en-IE" dirty="0"/>
          </a:p>
          <a:p>
            <a:r>
              <a:rPr lang="en-IE" dirty="0" err="1"/>
              <a:t>TropFishR</a:t>
            </a:r>
            <a:r>
              <a:rPr lang="en-IE" dirty="0"/>
              <a:t> : Tropical Fisheries in R …</a:t>
            </a:r>
          </a:p>
          <a:p>
            <a:endParaRPr lang="en-IE" dirty="0"/>
          </a:p>
          <a:p>
            <a:endParaRPr lang="en-IE" dirty="0"/>
          </a:p>
          <a:p>
            <a:pPr marL="0" indent="0" algn="ctr">
              <a:buNone/>
            </a:pPr>
            <a:r>
              <a:rPr lang="en-IE" sz="3600" dirty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http://derekogle.com/fishR/</a:t>
            </a:r>
            <a:endParaRPr lang="en-IE" sz="3600" dirty="0"/>
          </a:p>
          <a:p>
            <a:pPr marL="0" indent="0" algn="ctr"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7565"/>
          </a:xfrm>
        </p:spPr>
        <p:txBody>
          <a:bodyPr/>
          <a:lstStyle/>
          <a:p>
            <a:r>
              <a:rPr lang="en-IE" dirty="0"/>
              <a:t>Write your own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Optimizers (see before)</a:t>
            </a:r>
          </a:p>
          <a:p>
            <a:pPr lvl="1"/>
            <a:r>
              <a:rPr lang="en-IE" dirty="0" err="1"/>
              <a:t>nls</a:t>
            </a:r>
            <a:r>
              <a:rPr lang="en-IE" dirty="0"/>
              <a:t>()</a:t>
            </a:r>
          </a:p>
          <a:p>
            <a:pPr lvl="1"/>
            <a:r>
              <a:rPr lang="en-IE" dirty="0" err="1"/>
              <a:t>nlminb</a:t>
            </a:r>
            <a:r>
              <a:rPr lang="en-IE" dirty="0"/>
              <a:t>()</a:t>
            </a:r>
          </a:p>
          <a:p>
            <a:pPr lvl="1"/>
            <a:r>
              <a:rPr lang="en-IE" dirty="0" err="1"/>
              <a:t>optim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package </a:t>
            </a:r>
            <a:r>
              <a:rPr lang="en-IE" dirty="0" err="1"/>
              <a:t>optmix</a:t>
            </a:r>
            <a:r>
              <a:rPr lang="en-IE" dirty="0"/>
              <a:t> 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r>
              <a:rPr lang="en-IE" dirty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>
                <a:solidFill>
                  <a:prstClr val="black"/>
                </a:solidFill>
              </a:rPr>
              <a:t>BIGFish</a:t>
            </a:r>
            <a:r>
              <a:rPr lang="en-IE" altLang="en-US" dirty="0">
                <a:solidFill>
                  <a:prstClr val="black"/>
                </a:solidFill>
              </a:rPr>
              <a:t> 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 of the 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More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loops</a:t>
            </a:r>
          </a:p>
          <a:p>
            <a:pPr lvl="1"/>
            <a:r>
              <a:rPr lang="en-IE" dirty="0"/>
              <a:t>plot length/weight </a:t>
            </a:r>
          </a:p>
          <a:p>
            <a:pPr lvl="2"/>
            <a:r>
              <a:rPr lang="en-IE" dirty="0"/>
              <a:t>by river for every year, all rivers for one year on same panel </a:t>
            </a:r>
          </a:p>
          <a:p>
            <a:pPr lvl="2"/>
            <a:r>
              <a:rPr lang="en-IE" dirty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r>
              <a:rPr lang="en-IE" dirty="0"/>
              <a:t>Loop saving 20 matrices in different files</a:t>
            </a:r>
          </a:p>
          <a:p>
            <a:pPr lvl="1"/>
            <a:r>
              <a:rPr lang="en-IE" dirty="0"/>
              <a:t>10 rows 10 columns, </a:t>
            </a:r>
            <a:r>
              <a:rPr lang="en-IE" dirty="0" err="1"/>
              <a:t>rnorm</a:t>
            </a:r>
            <a:r>
              <a:rPr lang="en-IE" dirty="0"/>
              <a:t>(n=)</a:t>
            </a:r>
          </a:p>
          <a:p>
            <a:pPr lvl="1"/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/>
              <a:t>Assignment with “ </a:t>
            </a:r>
            <a:r>
              <a:rPr lang="en-IE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                                   </a:t>
            </a:r>
            <a:r>
              <a:rPr lang="en-IE" sz="1400" dirty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“ not recommend, can trigger issues)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/>
              <a:t>Names </a:t>
            </a:r>
          </a:p>
          <a:p>
            <a:pPr lvl="1"/>
            <a:r>
              <a:rPr lang="en-IE" sz="1800" dirty="0"/>
              <a:t>start with letter or “.” </a:t>
            </a:r>
          </a:p>
          <a:p>
            <a:pPr lvl="1"/>
            <a:r>
              <a:rPr lang="en-IE" sz="1800" dirty="0"/>
              <a:t>followed 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/>
              <a:t>Case 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endParaRPr lang="en-IE" sz="2400" dirty="0"/>
          </a:p>
          <a:p>
            <a:endParaRPr lang="en-IE" sz="2000" dirty="0"/>
          </a:p>
          <a:p>
            <a:r>
              <a:rPr lang="en-IE" sz="2400" dirty="0"/>
              <a:t>Avoid all other characters 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/>
              <a:t>…),</a:t>
            </a:r>
            <a:r>
              <a:rPr lang="en-IE" sz="2000" dirty="0"/>
              <a:t> they have special meanings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Why you should keep Excel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594131"/>
            <a:ext cx="8376810" cy="4862087"/>
          </a:xfrm>
        </p:spPr>
        <p:txBody>
          <a:bodyPr/>
          <a:lstStyle/>
          <a:p>
            <a:r>
              <a:rPr lang="en-IE" dirty="0"/>
              <a:t>Use the upper arrow to scroll through instructions</a:t>
            </a:r>
          </a:p>
          <a:p>
            <a:endParaRPr lang="en-IE" dirty="0"/>
          </a:p>
          <a:p>
            <a:r>
              <a:rPr lang="en-IE" dirty="0"/>
              <a:t>You can save your session (see menus)</a:t>
            </a:r>
          </a:p>
          <a:p>
            <a:endParaRPr lang="en-IE" dirty="0"/>
          </a:p>
          <a:p>
            <a:r>
              <a:rPr lang="en-IE" dirty="0"/>
              <a:t>You can clear it with ‘</a:t>
            </a:r>
            <a:r>
              <a:rPr lang="en-IE" dirty="0" err="1"/>
              <a:t>Ctrl+l</a:t>
            </a:r>
            <a:r>
              <a:rPr lang="en-IE" dirty="0"/>
              <a:t>’</a:t>
            </a:r>
          </a:p>
          <a:p>
            <a:pPr marL="0" indent="0">
              <a:buNone/>
            </a:pPr>
            <a:endParaRPr lang="en-IE" sz="1600" dirty="0"/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  <a:p>
            <a:pPr marL="0" indent="0" algn="ctr">
              <a:buNone/>
            </a:pPr>
            <a:r>
              <a:rPr lang="en-IE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PEOLE USE SCRIPTS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9144000" cy="905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a series of instructions (R code, ~ computer program)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loading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cleaning/manipulation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Results export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972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/>
              <a:t>GETTING STARTED</a:t>
            </a:r>
            <a:br>
              <a:rPr lang="en-IE" dirty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/>
              <a:t>Coding generalities</a:t>
            </a:r>
            <a:br>
              <a:rPr lang="en-IE" sz="4000" dirty="0"/>
            </a:br>
            <a:r>
              <a:rPr lang="en-IE" sz="4000" dirty="0"/>
              <a:t>R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sz="3150" dirty="0"/>
              <a:t>Integrated Development Environment </a:t>
            </a:r>
          </a:p>
          <a:p>
            <a:pPr marL="0" indent="0">
              <a:buNone/>
            </a:pPr>
            <a:endParaRPr lang="en-IE" sz="3150" dirty="0"/>
          </a:p>
          <a:p>
            <a:pPr marL="0" indent="0">
              <a:buNone/>
            </a:pPr>
            <a:r>
              <a:rPr lang="en-IE" sz="3150" dirty="0"/>
              <a:t>Make </a:t>
            </a:r>
            <a:r>
              <a:rPr lang="en-IE" sz="2850" dirty="0"/>
              <a:t>R more user friendly and </a:t>
            </a:r>
            <a:r>
              <a:rPr lang="en-IE" sz="2850" b="1" dirty="0"/>
              <a:t>you more productive</a:t>
            </a:r>
          </a:p>
          <a:p>
            <a:pPr lvl="1"/>
            <a:r>
              <a:rPr lang="en-IE" dirty="0"/>
              <a:t>text editor (syntax highlighter, parenthesis checking …), </a:t>
            </a:r>
          </a:p>
          <a:p>
            <a:pPr lvl="1"/>
            <a:r>
              <a:rPr lang="en-IE" dirty="0"/>
              <a:t>R command line completion</a:t>
            </a:r>
          </a:p>
          <a:p>
            <a:pPr lvl="1"/>
            <a:r>
              <a:rPr lang="en-IE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/>
              <a:t>Most of them are free</a:t>
            </a:r>
          </a:p>
          <a:p>
            <a:pPr lvl="1"/>
            <a:r>
              <a:rPr lang="en-IE" sz="2200" dirty="0" err="1"/>
              <a:t>NppToR</a:t>
            </a:r>
            <a:r>
              <a:rPr lang="en-IE" sz="2200" dirty="0"/>
              <a:t> in Notepad++</a:t>
            </a:r>
          </a:p>
          <a:p>
            <a:pPr lvl="1"/>
            <a:r>
              <a:rPr lang="en-IE" sz="2200" dirty="0" err="1"/>
              <a:t>Tinn</a:t>
            </a:r>
            <a:r>
              <a:rPr lang="en-IE" sz="2200" dirty="0"/>
              <a:t>-R</a:t>
            </a:r>
          </a:p>
          <a:p>
            <a:pPr lvl="1"/>
            <a:r>
              <a:rPr lang="en-IE" sz="2200" dirty="0"/>
              <a:t>JGR</a:t>
            </a:r>
          </a:p>
          <a:p>
            <a:pPr lvl="1"/>
            <a:r>
              <a:rPr lang="en-IE" sz="2200" dirty="0" err="1"/>
              <a:t>Emacs</a:t>
            </a:r>
            <a:r>
              <a:rPr lang="en-IE" sz="2200" dirty="0"/>
              <a:t> (for programming freaks)</a:t>
            </a:r>
          </a:p>
          <a:p>
            <a:pPr lvl="1"/>
            <a:r>
              <a:rPr lang="en-IE" sz="2200" b="1" i="1" dirty="0" err="1">
                <a:solidFill>
                  <a:srgbClr val="0070C0"/>
                </a:solidFill>
              </a:rPr>
              <a:t>Rstudio</a:t>
            </a:r>
            <a:endParaRPr lang="en-IE" sz="220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Graphical User Interfaces </a:t>
            </a:r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Why chose </a:t>
            </a:r>
            <a:r>
              <a:rPr lang="en-IE" dirty="0" err="1"/>
              <a:t>RStudio</a:t>
            </a:r>
            <a:r>
              <a:rPr lang="en-IE" dirty="0"/>
              <a:t> ? 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Graphical workspace 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cross-platform interface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tab-completion of filenames, function names and arguments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seamless </a:t>
            </a:r>
            <a:r>
              <a:rPr lang="en-IE" sz="2000" dirty="0" err="1"/>
              <a:t>Rmarkdown</a:t>
            </a:r>
            <a:r>
              <a:rPr lang="en-IE" sz="2000" dirty="0"/>
              <a:t> and </a:t>
            </a:r>
            <a:r>
              <a:rPr lang="en-IE" sz="2000" dirty="0" err="1"/>
              <a:t>knitr</a:t>
            </a:r>
            <a:r>
              <a:rPr lang="en-IE" sz="2000" dirty="0"/>
              <a:t> integration for reports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Integrates Shiny for online reports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User friendly, clear, loads of options, cross language…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Install </a:t>
            </a:r>
            <a:r>
              <a:rPr lang="en-IE" dirty="0" err="1"/>
              <a:t>Rstudio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Open it, go through the menus, panels … 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Perform a few basic math operations in console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Google + </a:t>
            </a:r>
            <a:r>
              <a:rPr lang="en-US" dirty="0" err="1"/>
              <a:t>Rstudio</a:t>
            </a:r>
            <a:r>
              <a:rPr lang="en-US" dirty="0"/>
              <a:t> + download</a:t>
            </a:r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script and save it in your own folder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variables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following equation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Store result</a:t>
            </a:r>
          </a:p>
          <a:p>
            <a:pPr marL="457200" lvl="1" indent="0" algn="ctr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6678" y="4671981"/>
            <a:ext cx="3428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2800" dirty="0"/>
              <a:t>Y = a*(b + c) + d / 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1927" y="3241963"/>
            <a:ext cx="463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a = 2.3, b = 3.5, c = -2, d = 2, e= .011</a:t>
            </a:r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9203"/>
          </a:xfrm>
        </p:spPr>
        <p:txBody>
          <a:bodyPr/>
          <a:lstStyle/>
          <a:p>
            <a:r>
              <a:rPr lang="en-IE" dirty="0"/>
              <a:t>Good coding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Use one instruction per line</a:t>
            </a:r>
          </a:p>
          <a:p>
            <a:endParaRPr lang="en-IE" dirty="0"/>
          </a:p>
          <a:p>
            <a:r>
              <a:rPr lang="en-IE" dirty="0"/>
              <a:t>Use meaningful names</a:t>
            </a:r>
          </a:p>
          <a:p>
            <a:endParaRPr lang="en-IE" dirty="0"/>
          </a:p>
          <a:p>
            <a:r>
              <a:rPr lang="en-IE" dirty="0"/>
              <a:t>Comment our code</a:t>
            </a:r>
          </a:p>
          <a:p>
            <a:pPr lvl="1"/>
            <a:r>
              <a:rPr lang="en-IE" dirty="0"/>
              <a:t>Use # in front of comments</a:t>
            </a:r>
          </a:p>
          <a:p>
            <a:pPr lvl="1"/>
            <a:r>
              <a:rPr lang="en-IE" dirty="0"/>
              <a:t>Be descriptive</a:t>
            </a:r>
          </a:p>
          <a:p>
            <a:endParaRPr lang="en-IE" dirty="0"/>
          </a:p>
          <a:p>
            <a:r>
              <a:rPr lang="en-IE" dirty="0"/>
              <a:t>Indent it too ! </a:t>
            </a:r>
          </a:p>
          <a:p>
            <a:pPr marL="0" indent="0">
              <a:buNone/>
            </a:pPr>
            <a:r>
              <a:rPr lang="en-IE" sz="1500" dirty="0"/>
              <a:t>(Ctrl + I in </a:t>
            </a:r>
            <a:r>
              <a:rPr lang="en-IE" sz="1500" dirty="0" err="1"/>
              <a:t>RStudio</a:t>
            </a:r>
            <a:r>
              <a:rPr lang="en-IE" sz="1500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Or my own code later</a:t>
            </a:r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6" y="1191491"/>
            <a:ext cx="8007621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 </a:t>
            </a:r>
            <a:r>
              <a:rPr lang="en-IE" dirty="0"/>
              <a:t>A function fulfils a task (returns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/>
              <a:t>Arguments’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187050" y="769169"/>
            <a:ext cx="257731" cy="4316614"/>
          </a:xfrm>
          <a:prstGeom prst="leftBrace">
            <a:avLst>
              <a:gd name="adj1" fmla="val 0"/>
              <a:gd name="adj2" fmla="val 50000"/>
            </a:avLst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3839751" y="315225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C00000"/>
                </a:solidFill>
              </a:rPr>
              <a:t>Named arguments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9214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>
                <a:solidFill>
                  <a:srgbClr val="C00000"/>
                </a:solidFill>
              </a:rPr>
              <a:t>≠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859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99" y="5482358"/>
            <a:ext cx="4076316" cy="324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The result of a function can be stored in a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You can look at some details of a function</a:t>
            </a:r>
          </a:p>
          <a:p>
            <a:pPr marL="0" indent="0">
              <a:buNone/>
            </a:pPr>
            <a:r>
              <a:rPr lang="fr-FR" dirty="0"/>
              <a:t>	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87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FADCA4-A20D-40B1-ADAC-70F008B1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433" y="4614804"/>
            <a:ext cx="4478938" cy="15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96BA657B-31E9-4968-A5F2-FC8B4DDC2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41" y="4796637"/>
            <a:ext cx="5964908" cy="49398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BFEC59D-E2A9-4749-94F1-A597B066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65" y="2245586"/>
            <a:ext cx="6019995" cy="51406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68" y="1081270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You can nest or chain functions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B</a:t>
            </a:r>
            <a:r>
              <a:rPr lang="en-IE" dirty="0" err="1"/>
              <a:t>ut</a:t>
            </a:r>
            <a:r>
              <a:rPr lang="en-IE" dirty="0"/>
              <a:t> now you can also chain them </a:t>
            </a:r>
            <a:r>
              <a:rPr lang="en-IE" sz="2000" dirty="0"/>
              <a:t>(from base R or packages)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87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0" name="Right Brace 9"/>
          <p:cNvSpPr/>
          <p:nvPr/>
        </p:nvSpPr>
        <p:spPr>
          <a:xfrm rot="16200000">
            <a:off x="4967464" y="43381"/>
            <a:ext cx="320040" cy="41999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81755" y="1575666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1</a:t>
            </a:r>
            <a:r>
              <a:rPr lang="en-IE" baseline="30000" dirty="0"/>
              <a:t>st</a:t>
            </a:r>
            <a:r>
              <a:rPr lang="en-IE" dirty="0"/>
              <a:t> function</a:t>
            </a:r>
          </a:p>
        </p:txBody>
      </p:sp>
      <p:sp>
        <p:nvSpPr>
          <p:cNvPr id="12" name="Right Brace 9">
            <a:extLst>
              <a:ext uri="{FF2B5EF4-FFF2-40B4-BE49-F238E27FC236}">
                <a16:creationId xmlns:a16="http://schemas.microsoft.com/office/drawing/2014/main" id="{2FA876FE-FD06-4DCC-879A-CEF4DC4C506E}"/>
              </a:ext>
            </a:extLst>
          </p:cNvPr>
          <p:cNvSpPr/>
          <p:nvPr/>
        </p:nvSpPr>
        <p:spPr>
          <a:xfrm rot="16200000">
            <a:off x="3206741" y="2845782"/>
            <a:ext cx="288114" cy="37892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5C7453B-531C-4D36-8CCA-CBAF90F4A15A}"/>
              </a:ext>
            </a:extLst>
          </p:cNvPr>
          <p:cNvSpPr txBox="1"/>
          <p:nvPr/>
        </p:nvSpPr>
        <p:spPr>
          <a:xfrm>
            <a:off x="2103222" y="4200506"/>
            <a:ext cx="249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1</a:t>
            </a:r>
            <a:r>
              <a:rPr lang="en-IE" baseline="30000" dirty="0"/>
              <a:t>st</a:t>
            </a:r>
            <a:r>
              <a:rPr lang="en-IE" dirty="0"/>
              <a:t> function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E71BEF1-8BDF-4203-973C-55F46967EAEB}"/>
              </a:ext>
            </a:extLst>
          </p:cNvPr>
          <p:cNvCxnSpPr>
            <a:cxnSpLocks/>
          </p:cNvCxnSpPr>
          <p:nvPr/>
        </p:nvCxnSpPr>
        <p:spPr>
          <a:xfrm flipV="1">
            <a:off x="5504157" y="5176513"/>
            <a:ext cx="0" cy="584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7E48C1D-921E-4956-B8A8-5C27DF876696}"/>
              </a:ext>
            </a:extLst>
          </p:cNvPr>
          <p:cNvCxnSpPr>
            <a:cxnSpLocks/>
          </p:cNvCxnSpPr>
          <p:nvPr/>
        </p:nvCxnSpPr>
        <p:spPr>
          <a:xfrm>
            <a:off x="6997084" y="4571734"/>
            <a:ext cx="0" cy="30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">
            <a:extLst>
              <a:ext uri="{FF2B5EF4-FFF2-40B4-BE49-F238E27FC236}">
                <a16:creationId xmlns:a16="http://schemas.microsoft.com/office/drawing/2014/main" id="{481F57C6-87F0-46A6-B978-322B2B074758}"/>
              </a:ext>
            </a:extLst>
          </p:cNvPr>
          <p:cNvSpPr txBox="1"/>
          <p:nvPr/>
        </p:nvSpPr>
        <p:spPr>
          <a:xfrm>
            <a:off x="5344359" y="4208607"/>
            <a:ext cx="314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Value returned by 1</a:t>
            </a:r>
            <a:r>
              <a:rPr lang="en-IE" baseline="30000" dirty="0"/>
              <a:t>st</a:t>
            </a:r>
            <a:r>
              <a:rPr lang="en-IE" dirty="0"/>
              <a:t> function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EA2E5D78-0082-4A34-A632-C1CADAB07FE0}"/>
              </a:ext>
            </a:extLst>
          </p:cNvPr>
          <p:cNvSpPr txBox="1"/>
          <p:nvPr/>
        </p:nvSpPr>
        <p:spPr>
          <a:xfrm>
            <a:off x="4227195" y="5771871"/>
            <a:ext cx="249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Forward pipe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FD212E-DC32-4A76-9870-53AB28085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426" y="6426880"/>
            <a:ext cx="2800741" cy="25721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BEC85C1-6890-40BE-8F44-7E46F7B061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411"/>
          <a:stretch/>
        </p:blipFill>
        <p:spPr>
          <a:xfrm>
            <a:off x="3221408" y="3727361"/>
            <a:ext cx="2753930" cy="2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2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13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Help on a specific function, e.g. </a:t>
            </a:r>
            <a:r>
              <a:rPr lang="en-IE" altLang="en-US" sz="2400" dirty="0">
                <a:solidFill>
                  <a:schemeClr val="accent6">
                    <a:lumMod val="75000"/>
                  </a:schemeClr>
                </a:solidFill>
              </a:rPr>
              <a:t>rep(…)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Search by 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HTML browser, with a search tool:</a:t>
            </a:r>
            <a:endParaRPr lang="en-US" altLang="en-US" sz="24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…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47" y="3893687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40" y="5512200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1.2-4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using </a:t>
            </a:r>
            <a:r>
              <a:rPr lang="en-IE" dirty="0" err="1"/>
              <a:t>runif</a:t>
            </a:r>
            <a:r>
              <a:rPr lang="en-IE" dirty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for function generating 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Repeat steps 1 – 3 with the Normal distribution.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/>
              <a:t>1.1 Coding generalities</a:t>
            </a:r>
            <a:br>
              <a:rPr lang="en-IE" sz="5400" dirty="0"/>
            </a:br>
            <a:r>
              <a:rPr lang="en-IE" sz="2700" dirty="0"/>
              <a:t>What is a code</a:t>
            </a:r>
            <a:br>
              <a:rPr lang="en-IE" sz="2700" dirty="0"/>
            </a:br>
            <a:r>
              <a:rPr lang="en-IE" sz="2700" dirty="0" err="1"/>
              <a:t>Code</a:t>
            </a:r>
            <a:r>
              <a:rPr lang="en-IE" sz="2700" dirty="0"/>
              <a:t> Vs clicks</a:t>
            </a:r>
            <a:br>
              <a:rPr lang="en-IE" sz="2700" dirty="0"/>
            </a:br>
            <a:r>
              <a:rPr lang="en-IE" sz="2700" dirty="0"/>
              <a:t>Common base elements</a:t>
            </a:r>
            <a:br>
              <a:rPr lang="en-IE" sz="2700" dirty="0"/>
            </a:br>
            <a:r>
              <a:rPr lang="en-IE" sz="2700" dirty="0"/>
              <a:t>Languages</a:t>
            </a:r>
            <a:br>
              <a:rPr lang="en-IE" sz="2700" dirty="0"/>
            </a:br>
            <a:br>
              <a:rPr lang="en-IE" sz="5400" dirty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2. R language basic 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/>
              <a:t>This section will tell you about the basic elements the R language relies upon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532307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                         </a:t>
                      </a:r>
                      <a:r>
                        <a:rPr lang="en-IE" baseline="0" dirty="0"/>
                        <a:t>  </a:t>
                      </a:r>
                      <a:r>
                        <a:rPr lang="en-IE" dirty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List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 (~ excel tables)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2.1.1 Data types</a:t>
            </a:r>
          </a:p>
        </p:txBody>
      </p:sp>
    </p:spTree>
    <p:extLst>
      <p:ext uri="{BB962C8B-B14F-4D97-AF65-F5344CB8AC3E}">
        <p14:creationId xmlns:p14="http://schemas.microsoft.com/office/powerpoint/2010/main" val="628269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                         </a:t>
                      </a:r>
                      <a:r>
                        <a:rPr lang="en-IE" baseline="0" dirty="0"/>
                        <a:t>  </a:t>
                      </a:r>
                      <a:r>
                        <a:rPr lang="en-IE" dirty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List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 (tables)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2.1.1 Where vectors fit in ?</a:t>
            </a:r>
          </a:p>
        </p:txBody>
      </p:sp>
    </p:spTree>
    <p:extLst>
      <p:ext uri="{BB962C8B-B14F-4D97-AF65-F5344CB8AC3E}">
        <p14:creationId xmlns:p14="http://schemas.microsoft.com/office/powerpoint/2010/main" val="3498294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2.1 V</a:t>
            </a:r>
            <a:r>
              <a:rPr lang="en-IE" b="1" dirty="0"/>
              <a:t>ectors: the base data type</a:t>
            </a:r>
            <a:br>
              <a:rPr lang="en-IE" dirty="0"/>
            </a:br>
            <a:r>
              <a:rPr lang="en-IE" dirty="0"/>
              <a:t>structure and manipulation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61" y="1334365"/>
            <a:ext cx="8376816" cy="45647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IE" sz="3000" b="1" dirty="0"/>
              <a:t>Base data type in R</a:t>
            </a:r>
            <a:endParaRPr lang="en-IE" sz="3000" dirty="0"/>
          </a:p>
          <a:p>
            <a:pPr>
              <a:lnSpc>
                <a:spcPct val="110000"/>
              </a:lnSpc>
            </a:pPr>
            <a:r>
              <a:rPr lang="en-IE" sz="3000" dirty="0"/>
              <a:t>Created using concatenate </a:t>
            </a:r>
            <a:r>
              <a:rPr lang="en-IE" sz="3000" b="1" dirty="0">
                <a:solidFill>
                  <a:schemeClr val="accent6">
                    <a:lumMod val="75000"/>
                  </a:schemeClr>
                </a:solidFill>
              </a:rPr>
              <a:t>c(…)</a:t>
            </a:r>
          </a:p>
          <a:p>
            <a:pPr>
              <a:lnSpc>
                <a:spcPct val="110000"/>
              </a:lnSpc>
            </a:pPr>
            <a:r>
              <a:rPr lang="en-IE" sz="3000" dirty="0"/>
              <a:t>Vector have </a:t>
            </a:r>
          </a:p>
          <a:p>
            <a:pPr lvl="1">
              <a:lnSpc>
                <a:spcPct val="110000"/>
              </a:lnSpc>
            </a:pPr>
            <a:r>
              <a:rPr lang="en-IE" sz="2000" dirty="0"/>
              <a:t>a type</a:t>
            </a:r>
          </a:p>
          <a:p>
            <a:pPr lvl="1">
              <a:lnSpc>
                <a:spcPct val="110000"/>
              </a:lnSpc>
            </a:pPr>
            <a:r>
              <a:rPr lang="en-IE" sz="2000" dirty="0"/>
              <a:t>a length</a:t>
            </a:r>
          </a:p>
          <a:p>
            <a:pPr lvl="1">
              <a:lnSpc>
                <a:spcPct val="110000"/>
              </a:lnSpc>
            </a:pPr>
            <a:r>
              <a:rPr lang="en-IE" sz="2000" dirty="0">
                <a:solidFill>
                  <a:schemeClr val="bg2">
                    <a:lumMod val="90000"/>
                  </a:schemeClr>
                </a:solidFill>
              </a:rPr>
              <a:t>an attribute (optional metadata)</a:t>
            </a:r>
          </a:p>
          <a:p>
            <a:pPr>
              <a:lnSpc>
                <a:spcPct val="110000"/>
              </a:lnSpc>
            </a:pPr>
            <a:r>
              <a:rPr lang="en-IE" sz="3000" dirty="0"/>
              <a:t>Even a variable with one element is a vector…</a:t>
            </a:r>
          </a:p>
          <a:p>
            <a:pPr>
              <a:lnSpc>
                <a:spcPct val="110000"/>
              </a:lnSpc>
            </a:pPr>
            <a:r>
              <a:rPr lang="en-IE" sz="3000" dirty="0">
                <a:solidFill>
                  <a:schemeClr val="bg1">
                    <a:lumMod val="75000"/>
                  </a:schemeClr>
                </a:solidFill>
              </a:rPr>
              <a:t>Notice the </a:t>
            </a:r>
            <a:r>
              <a:rPr lang="en-IE" sz="3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[1], </a:t>
            </a:r>
            <a:r>
              <a:rPr lang="en-IE" sz="3000" dirty="0">
                <a:solidFill>
                  <a:schemeClr val="bg1">
                    <a:lumMod val="75000"/>
                  </a:schemeClr>
                </a:solidFill>
              </a:rPr>
              <a:t>pos. of 1</a:t>
            </a:r>
            <a:r>
              <a:rPr lang="en-IE" sz="3000" baseline="30000" dirty="0">
                <a:solidFill>
                  <a:schemeClr val="bg1">
                    <a:lumMod val="75000"/>
                  </a:schemeClr>
                </a:solidFill>
              </a:rPr>
              <a:t>st</a:t>
            </a:r>
            <a:r>
              <a:rPr lang="en-IE" sz="3000" dirty="0">
                <a:solidFill>
                  <a:schemeClr val="bg1">
                    <a:lumMod val="75000"/>
                  </a:schemeClr>
                </a:solidFill>
              </a:rPr>
              <a:t> element on the line</a:t>
            </a:r>
            <a:br>
              <a:rPr lang="en-IE" sz="2600" dirty="0">
                <a:solidFill>
                  <a:schemeClr val="bg2">
                    <a:lumMod val="90000"/>
                  </a:schemeClr>
                </a:solidFill>
              </a:rPr>
            </a:br>
            <a:br>
              <a:rPr lang="en-IE" sz="2100" dirty="0"/>
            </a:br>
            <a:r>
              <a:rPr lang="en-IE" sz="3000" dirty="0"/>
              <a:t>               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67" y="1508702"/>
            <a:ext cx="1934899" cy="65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112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 Vector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C8EBBD6-B82A-44D9-9E63-8C6A45D0F9C1}"/>
              </a:ext>
            </a:extLst>
          </p:cNvPr>
          <p:cNvGrpSpPr/>
          <p:nvPr/>
        </p:nvGrpSpPr>
        <p:grpSpPr>
          <a:xfrm>
            <a:off x="7021218" y="2801199"/>
            <a:ext cx="1300163" cy="919162"/>
            <a:chOff x="6811590" y="3056102"/>
            <a:chExt cx="1300163" cy="919162"/>
          </a:xfrm>
        </p:grpSpPr>
        <p:sp>
          <p:nvSpPr>
            <p:cNvPr id="7" name="Right Brace 6"/>
            <p:cNvSpPr/>
            <p:nvPr/>
          </p:nvSpPr>
          <p:spPr>
            <a:xfrm rot="5400000">
              <a:off x="7382236" y="2983519"/>
              <a:ext cx="77907" cy="1159619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11590" y="3667487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b="1" dirty="0">
                  <a:solidFill>
                    <a:srgbClr val="C00000"/>
                  </a:solidFill>
                </a:rPr>
                <a:t>length</a:t>
              </a:r>
              <a:endParaRPr lang="en-IE" sz="1200" b="1" dirty="0">
                <a:solidFill>
                  <a:srgbClr val="C00000"/>
                </a:solidFill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590" y="3056102"/>
              <a:ext cx="1300163" cy="426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05" y="1290794"/>
            <a:ext cx="8486789" cy="508719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sz="4600" dirty="0"/>
              <a:t>Physical </a:t>
            </a:r>
            <a:r>
              <a:rPr lang="fr-FR" sz="4600" dirty="0" err="1"/>
              <a:t>storage</a:t>
            </a:r>
            <a:r>
              <a:rPr lang="fr-FR" sz="4600" dirty="0"/>
              <a:t> type : </a:t>
            </a:r>
            <a:r>
              <a:rPr lang="en-IE" sz="4800" dirty="0">
                <a:solidFill>
                  <a:schemeClr val="accent6">
                    <a:lumMod val="75000"/>
                  </a:schemeClr>
                </a:solidFill>
              </a:rPr>
              <a:t>mode(…)</a:t>
            </a:r>
            <a:endParaRPr lang="en-IE" sz="4600" dirty="0"/>
          </a:p>
          <a:p>
            <a:endParaRPr lang="en-IE" dirty="0"/>
          </a:p>
          <a:p>
            <a:pPr>
              <a:lnSpc>
                <a:spcPct val="110000"/>
              </a:lnSpc>
            </a:pPr>
            <a:r>
              <a:rPr lang="en-IE" sz="30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cs typeface="Courier New" panose="02070309020205020404" pitchFamily="49" charset="0"/>
              </a:rPr>
              <a:t>1, 3.14,…</a:t>
            </a:r>
            <a:br>
              <a:rPr lang="en-IE" b="1" dirty="0">
                <a:cs typeface="Courier New" panose="02070309020205020404" pitchFamily="49" charset="0"/>
              </a:rPr>
            </a:br>
            <a:r>
              <a:rPr lang="en-IE" b="1" dirty="0">
                <a:cs typeface="Courier New" panose="02070309020205020404" pitchFamily="49" charset="0"/>
              </a:rPr>
              <a:t>       </a:t>
            </a:r>
            <a:r>
              <a:rPr lang="en-IE" b="1" dirty="0" err="1">
                <a:cs typeface="Courier New" panose="02070309020205020404" pitchFamily="49" charset="0"/>
              </a:rPr>
              <a:t>NaN</a:t>
            </a:r>
            <a:r>
              <a:rPr lang="en-IE" dirty="0">
                <a:cs typeface="Courier New" panose="02070309020205020404" pitchFamily="49" charset="0"/>
              </a:rPr>
              <a:t>   (Not a Number,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br>
              <a:rPr lang="en-IE" b="1" dirty="0">
                <a:cs typeface="Courier New" panose="02070309020205020404" pitchFamily="49" charset="0"/>
              </a:rPr>
            </a:br>
            <a:r>
              <a:rPr lang="en-IE" b="1" dirty="0">
                <a:cs typeface="Courier New" panose="02070309020205020404" pitchFamily="49" charset="0"/>
              </a:rPr>
              <a:t>       -Inf, 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endParaRPr lang="en-IE" b="1" dirty="0"/>
          </a:p>
          <a:p>
            <a:pPr>
              <a:lnSpc>
                <a:spcPct val="110000"/>
              </a:lnSpc>
            </a:pPr>
            <a:r>
              <a:rPr lang="en-IE" sz="30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cs typeface="Courier New" panose="02070309020205020404" pitchFamily="49" charset="0"/>
              </a:rPr>
              <a:t>"</a:t>
            </a:r>
            <a:r>
              <a:rPr lang="en-IE" dirty="0"/>
              <a:t>A</a:t>
            </a:r>
            <a:r>
              <a:rPr lang="en-IE" b="1" dirty="0">
                <a:cs typeface="Courier New" panose="02070309020205020404" pitchFamily="49" charset="0"/>
              </a:rPr>
              <a:t>", 'Hello world', …</a:t>
            </a:r>
          </a:p>
          <a:p>
            <a:pPr>
              <a:lnSpc>
                <a:spcPct val="110000"/>
              </a:lnSpc>
            </a:pPr>
            <a:r>
              <a:rPr lang="en-IE" sz="30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:</a:t>
            </a:r>
            <a:r>
              <a:rPr lang="en-IE" b="1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 1 + 2i</a:t>
            </a:r>
            <a:r>
              <a:rPr lang="en-IE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,…</a:t>
            </a:r>
            <a:r>
              <a:rPr lang="en-IE" dirty="0"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110000"/>
              </a:lnSpc>
            </a:pPr>
            <a:endParaRPr lang="en-IE" dirty="0"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IE" dirty="0">
                <a:cs typeface="Courier New" panose="02070309020205020404" pitchFamily="49" charset="0"/>
              </a:rPr>
              <a:t>Other query function </a:t>
            </a:r>
          </a:p>
          <a:p>
            <a:pPr lvl="1">
              <a:lnSpc>
                <a:spcPct val="110000"/>
              </a:lnSpc>
            </a:pPr>
            <a:r>
              <a:rPr lang="en-IE" dirty="0" err="1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typeof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 , type of storage or storage mode, a bit more precise (integers and doubles)</a:t>
            </a:r>
          </a:p>
          <a:p>
            <a:pPr lvl="1">
              <a:lnSpc>
                <a:spcPct val="110000"/>
              </a:lnSpc>
            </a:pPr>
            <a:r>
              <a:rPr lang="en-IE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str(…), </a:t>
            </a:r>
            <a:r>
              <a:rPr lang="en-IE" dirty="0">
                <a:cs typeface="Courier New" panose="02070309020205020404" pitchFamily="49" charset="0"/>
              </a:rPr>
              <a:t>gives even more details like size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6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2.1.2 mode(…) of a vector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751A02F-D8F4-4321-ACF2-C11FEEB07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20"/>
          <a:stretch/>
        </p:blipFill>
        <p:spPr bwMode="auto">
          <a:xfrm>
            <a:off x="2997993" y="5748559"/>
            <a:ext cx="3148012" cy="45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1238082"/>
            <a:ext cx="8422652" cy="525078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fr-FR" altLang="fr-FR" sz="2600" dirty="0">
                <a:latin typeface="Arial" panose="020B0604020202020204" pitchFamily="34" charset="0"/>
              </a:rPr>
              <a:t>The 'class' </a:t>
            </a:r>
            <a:r>
              <a:rPr lang="fr-FR" altLang="fr-FR" sz="2600" dirty="0" err="1">
                <a:latin typeface="Arial" panose="020B0604020202020204" pitchFamily="34" charset="0"/>
              </a:rPr>
              <a:t>is</a:t>
            </a:r>
            <a:r>
              <a:rPr lang="fr-FR" altLang="fr-FR" sz="2600" dirty="0">
                <a:latin typeface="Arial" panose="020B0604020202020204" pitchFamily="34" charset="0"/>
              </a:rPr>
              <a:t> a </a:t>
            </a:r>
            <a:r>
              <a:rPr lang="fr-FR" altLang="fr-FR" sz="2600" dirty="0" err="1">
                <a:latin typeface="Arial" panose="020B0604020202020204" pitchFamily="34" charset="0"/>
              </a:rPr>
              <a:t>property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assigned</a:t>
            </a:r>
            <a:r>
              <a:rPr lang="fr-FR" altLang="fr-FR" sz="2600" dirty="0">
                <a:latin typeface="Arial" panose="020B0604020202020204" pitchFamily="34" charset="0"/>
              </a:rPr>
              <a:t> to an </a:t>
            </a:r>
            <a:r>
              <a:rPr lang="fr-FR" altLang="fr-FR" sz="2600" dirty="0" err="1">
                <a:latin typeface="Arial" panose="020B0604020202020204" pitchFamily="34" charset="0"/>
              </a:rPr>
              <a:t>object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that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determines</a:t>
            </a:r>
            <a:r>
              <a:rPr lang="fr-FR" altLang="fr-FR" sz="2600" dirty="0">
                <a:latin typeface="Arial" panose="020B0604020202020204" pitchFamily="34" charset="0"/>
              </a:rPr>
              <a:t> how </a:t>
            </a:r>
            <a:r>
              <a:rPr lang="fr-FR" altLang="fr-FR" sz="2600" dirty="0" err="1">
                <a:latin typeface="Arial" panose="020B0604020202020204" pitchFamily="34" charset="0"/>
              </a:rPr>
              <a:t>generic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functions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operate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with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it</a:t>
            </a:r>
            <a:endParaRPr lang="fr-FR" altLang="fr-FR" sz="2600" dirty="0">
              <a:latin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IE" sz="2600" b="1" dirty="0">
              <a:solidFill>
                <a:srgbClr val="C0000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IE" sz="2600" b="1" dirty="0">
                <a:solidFill>
                  <a:srgbClr val="C00000"/>
                </a:solidFill>
              </a:rPr>
              <a:t>Class can be </a:t>
            </a:r>
          </a:p>
          <a:p>
            <a:pPr lvl="1">
              <a:lnSpc>
                <a:spcPct val="110000"/>
              </a:lnSpc>
            </a:pPr>
            <a:r>
              <a:rPr lang="en-IE" dirty="0"/>
              <a:t>equivalent to </a:t>
            </a:r>
            <a:r>
              <a:rPr lang="en-IE" dirty="0">
                <a:solidFill>
                  <a:schemeClr val="accent6"/>
                </a:solidFill>
              </a:rPr>
              <a:t>mode()</a:t>
            </a:r>
            <a:r>
              <a:rPr lang="en-IE" dirty="0"/>
              <a:t> for vectors</a:t>
            </a:r>
          </a:p>
          <a:p>
            <a:pPr lvl="1">
              <a:lnSpc>
                <a:spcPct val="110000"/>
              </a:lnSpc>
            </a:pPr>
            <a:endParaRPr lang="en-IE" dirty="0"/>
          </a:p>
          <a:p>
            <a:pPr lvl="1">
              <a:lnSpc>
                <a:spcPct val="110000"/>
              </a:lnSpc>
            </a:pPr>
            <a:r>
              <a:rPr lang="en-IE" b="1" dirty="0">
                <a:solidFill>
                  <a:srgbClr val="C00000"/>
                </a:solidFill>
              </a:rPr>
              <a:t>Factor :</a:t>
            </a:r>
            <a:r>
              <a:rPr lang="en-IE" dirty="0"/>
              <a:t> integers associated with “levels” (categories’ names)</a:t>
            </a:r>
            <a:br>
              <a:rPr lang="en-IE" dirty="0"/>
            </a:br>
            <a:r>
              <a:rPr lang="en-IE" dirty="0"/>
              <a:t>Can behave either as a numeric or a character</a:t>
            </a:r>
            <a:br>
              <a:rPr lang="en-IE" dirty="0"/>
            </a:br>
            <a:r>
              <a:rPr lang="en-IE" dirty="0"/>
              <a:t>                             </a:t>
            </a:r>
            <a:r>
              <a:rPr lang="en-IE" b="1" dirty="0"/>
              <a:t>!!! Plenty of implicit conversions in R</a:t>
            </a:r>
          </a:p>
          <a:p>
            <a:pPr lvl="1">
              <a:lnSpc>
                <a:spcPct val="110000"/>
              </a:lnSpc>
            </a:pP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b="1" dirty="0"/>
              <a:t>Linked to dates (</a:t>
            </a:r>
            <a:r>
              <a:rPr lang="en-IE" dirty="0"/>
              <a:t>numeric vectors with temporal information)</a:t>
            </a:r>
          </a:p>
          <a:p>
            <a:pPr lvl="2">
              <a:lnSpc>
                <a:spcPct val="110000"/>
              </a:lnSpc>
            </a:pPr>
            <a:r>
              <a:rPr lang="en-IE" b="1" dirty="0">
                <a:solidFill>
                  <a:srgbClr val="C00000"/>
                </a:solidFill>
              </a:rPr>
              <a:t>Date or 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 (date-time)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9144000" cy="92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2.1.3 class(…) of an object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E42415E-F2AC-4E0B-B41B-761FA994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46" y="2896656"/>
            <a:ext cx="2406635" cy="106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6" y="1242549"/>
            <a:ext cx="7886700" cy="4910138"/>
          </a:xfrm>
        </p:spPr>
        <p:txBody>
          <a:bodyPr/>
          <a:lstStyle/>
          <a:p>
            <a:r>
              <a:rPr lang="en-IE" dirty="0"/>
              <a:t> </a:t>
            </a: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names(…)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 elements</a:t>
            </a:r>
            <a:endParaRPr lang="en-IE" sz="2000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levels(…)</a:t>
            </a:r>
            <a:r>
              <a:rPr lang="en-IE" sz="2000" b="1" dirty="0">
                <a:cs typeface="Courier New" panose="02070309020205020404" pitchFamily="49" charset="0"/>
              </a:rPr>
              <a:t>and</a:t>
            </a:r>
            <a:r>
              <a:rPr lang="en-IE" sz="2000" dirty="0"/>
              <a:t> </a:t>
            </a:r>
            <a:r>
              <a:rPr lang="en-IE" sz="20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class factor</a:t>
            </a:r>
            <a:endParaRPr lang="en-IE" sz="2000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17" y="1823551"/>
            <a:ext cx="4245187" cy="81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17" y="2840368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88" y="4863219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2.1.4 names(…) and levels(…)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97" y="1404010"/>
            <a:ext cx="8563663" cy="435133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Fully vectorised </a:t>
            </a:r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r>
              <a:rPr lang="en-IE" dirty="0"/>
              <a:t>Uses recycling</a:t>
            </a:r>
          </a:p>
          <a:p>
            <a:pPr marL="457200" lvl="1" indent="0">
              <a:buNone/>
            </a:pPr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endParaRPr lang="en-IE" sz="1800" dirty="0"/>
          </a:p>
          <a:p>
            <a:r>
              <a:rPr lang="en-IE" dirty="0"/>
              <a:t>Plenty of arithmetic functions </a:t>
            </a:r>
            <a:r>
              <a:rPr lang="en-IE" sz="1100" dirty="0">
                <a:solidFill>
                  <a:schemeClr val="accent6"/>
                </a:solidFill>
              </a:rPr>
              <a:t>(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sz="1100" dirty="0">
                <a:solidFill>
                  <a:schemeClr val="accent6"/>
                </a:solidFill>
              </a:rPr>
              <a:t>, …)</a:t>
            </a:r>
            <a:endParaRPr lang="en-IE" sz="11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03" y="1840279"/>
            <a:ext cx="5616624" cy="105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3" r="40269"/>
          <a:stretch/>
        </p:blipFill>
        <p:spPr bwMode="auto">
          <a:xfrm>
            <a:off x="2273842" y="5604952"/>
            <a:ext cx="3957026" cy="62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05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43A61FA-B39A-4866-A6E9-9346CE22CE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64"/>
          <a:stretch/>
        </p:blipFill>
        <p:spPr>
          <a:xfrm>
            <a:off x="2020784" y="3876084"/>
            <a:ext cx="4360620" cy="7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3873"/>
          </a:xfrm>
        </p:spPr>
        <p:txBody>
          <a:bodyPr/>
          <a:lstStyle/>
          <a:p>
            <a:pPr algn="ctr"/>
            <a:r>
              <a:rPr lang="en-IE" dirty="0"/>
              <a:t>Exercises 2.1-1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3912" y="2220686"/>
            <a:ext cx="8630155" cy="4122164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Create a vector containing the values 10, 5, 4.1 and 100 </a:t>
            </a:r>
            <a:r>
              <a:rPr lang="en-IE" sz="2000" dirty="0"/>
              <a:t>(</a:t>
            </a:r>
            <a:r>
              <a:rPr lang="en-IE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c(…)</a:t>
            </a:r>
            <a:r>
              <a:rPr lang="en-IE" sz="2000" dirty="0">
                <a:solidFill>
                  <a:schemeClr val="accent6"/>
                </a:solidFill>
              </a:rPr>
              <a:t>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Query its class and mode?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Add 2 to each element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Compute the cube root (use the help if needed, or google ^^).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>
                <a:solidFill>
                  <a:schemeClr val="bg2">
                    <a:lumMod val="50000"/>
                  </a:schemeClr>
                </a:solidFill>
              </a:rPr>
              <a:t>Create a vector with today and yesterday dates </a:t>
            </a: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IE" sz="20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2000" dirty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5" y="769790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/>
              <a:t>Series of commands </a:t>
            </a:r>
          </a:p>
          <a:p>
            <a:pPr marL="0" indent="0" algn="ctr">
              <a:buNone/>
            </a:pPr>
            <a:r>
              <a:rPr lang="en-IE" dirty="0"/>
              <a:t>you give to your computer</a:t>
            </a:r>
          </a:p>
          <a:p>
            <a:pPr marL="0" indent="0" algn="ctr">
              <a:buNone/>
            </a:pPr>
            <a:r>
              <a:rPr lang="en-IE" dirty="0"/>
              <a:t>to perform a task </a:t>
            </a:r>
            <a:r>
              <a:rPr lang="en-IE" sz="1400" dirty="0"/>
              <a:t>(simple or complicated)</a:t>
            </a:r>
          </a:p>
          <a:p>
            <a:pPr marL="0" indent="0" algn="ctr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operators </a:t>
            </a:r>
            <a:r>
              <a:rPr lang="en-IE" sz="2400" dirty="0"/>
              <a:t>(vectorised too!)</a:t>
            </a:r>
          </a:p>
          <a:p>
            <a:pPr lvl="1">
              <a:lnSpc>
                <a:spcPct val="150000"/>
              </a:lnSpc>
            </a:pP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==</a:t>
            </a:r>
            <a:r>
              <a:rPr lang="en-IE" dirty="0"/>
              <a:t> (equal): any data type </a:t>
            </a:r>
            <a:r>
              <a:rPr lang="en-IE" sz="1800" dirty="0">
                <a:solidFill>
                  <a:schemeClr val="accent2"/>
                </a:solidFill>
              </a:rPr>
              <a:t>(beware of machine precision)</a:t>
            </a:r>
            <a:r>
              <a:rPr lang="en-IE" dirty="0">
                <a:solidFill>
                  <a:schemeClr val="accent2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data type.</a:t>
            </a:r>
          </a:p>
          <a:p>
            <a:pPr lvl="1">
              <a:lnSpc>
                <a:spcPct val="150000"/>
              </a:lnSpc>
            </a:pP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&gt;=</a:t>
            </a:r>
            <a:r>
              <a:rPr lang="en-IE" b="1" dirty="0">
                <a:cs typeface="Courier New" panose="02070309020205020404" pitchFamily="49" charset="0"/>
              </a:rPr>
              <a:t> </a:t>
            </a:r>
            <a:r>
              <a:rPr lang="en-IE" dirty="0"/>
              <a:t>: numeric, date-time.</a:t>
            </a:r>
          </a:p>
          <a:p>
            <a:pPr lvl="1"/>
            <a:endParaRPr lang="en-IE" dirty="0"/>
          </a:p>
          <a:p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which(…)</a:t>
            </a:r>
            <a:r>
              <a:rPr lang="en-IE" dirty="0"/>
              <a:t>: position of the TRUE elements.</a:t>
            </a:r>
          </a:p>
          <a:p>
            <a:pPr lvl="1"/>
            <a:endParaRPr lang="en-IE" dirty="0"/>
          </a:p>
          <a:p>
            <a:r>
              <a:rPr lang="en-IE" dirty="0"/>
              <a:t>other tests:</a:t>
            </a:r>
          </a:p>
          <a:p>
            <a:pPr lvl="1">
              <a:lnSpc>
                <a:spcPct val="160000"/>
              </a:lnSpc>
            </a:pP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is.na(…)</a:t>
            </a:r>
            <a:endParaRPr lang="en-IE" dirty="0">
              <a:solidFill>
                <a:schemeClr val="accent6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is.null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</a:t>
            </a:r>
          </a:p>
          <a:p>
            <a:pPr lvl="1">
              <a:lnSpc>
                <a:spcPct val="160000"/>
              </a:lnSpc>
            </a:pP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is.nan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 / </a:t>
            </a: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is.character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 / </a:t>
            </a: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is.factor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</a:t>
            </a:r>
          </a:p>
          <a:p>
            <a:pPr lvl="1">
              <a:lnSpc>
                <a:spcPct val="160000"/>
              </a:lnSpc>
            </a:pP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is.finite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144000" cy="99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2.1.6 Basic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91829"/>
            <a:ext cx="8490956" cy="5314076"/>
          </a:xfrm>
        </p:spPr>
        <p:txBody>
          <a:bodyPr>
            <a:normAutofit/>
          </a:bodyPr>
          <a:lstStyle/>
          <a:p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all(…)</a:t>
            </a:r>
            <a:r>
              <a:rPr lang="en-IE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any(…)</a:t>
            </a:r>
            <a:r>
              <a:rPr lang="en-IE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tests true ?</a:t>
            </a:r>
          </a:p>
          <a:p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200" dirty="0"/>
          </a:p>
          <a:p>
            <a:endParaRPr lang="en-IE" sz="2200" dirty="0"/>
          </a:p>
          <a:p>
            <a:r>
              <a:rPr lang="en-IE" sz="2400" dirty="0"/>
              <a:t>Sets comparison</a:t>
            </a:r>
          </a:p>
          <a:p>
            <a:pPr lvl="1"/>
            <a:r>
              <a:rPr lang="en-IE" sz="2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</a:t>
            </a:r>
          </a:p>
          <a:p>
            <a:pPr lvl="1"/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</a:p>
          <a:p>
            <a:pPr lvl="1"/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sz="22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match(…)</a:t>
            </a:r>
            <a:r>
              <a:rPr lang="en-IE" sz="2200" dirty="0">
                <a:solidFill>
                  <a:schemeClr val="bg2">
                    <a:lumMod val="90000"/>
                  </a:schemeClr>
                </a:solidFill>
              </a:rPr>
              <a:t>: matches of first match in set of values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144000" cy="833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2.1.6 Tests on sets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16126B-DAA4-4D9E-84CE-B406E6B8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81" y="1885651"/>
            <a:ext cx="3710349" cy="7067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3093A9-896D-45D6-BBD0-8B3F776B0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80" y="4353301"/>
            <a:ext cx="3883834" cy="6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random vector “x” 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1800" dirty="0"/>
              <a:t>of length 10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1800" dirty="0"/>
              <a:t>with values between 0 and 10 (</a:t>
            </a:r>
            <a:r>
              <a:rPr lang="en-IE" sz="18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sz="1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sz="1800" dirty="0"/>
              <a:t>).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IE" dirty="0"/>
              <a:t>Write and store the test results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IE" dirty="0"/>
              <a:t>Use </a:t>
            </a:r>
            <a:r>
              <a:rPr lang="en-IE" dirty="0">
                <a:solidFill>
                  <a:schemeClr val="accent6"/>
                </a:solidFill>
              </a:rPr>
              <a:t>which(…) </a:t>
            </a:r>
            <a:r>
              <a:rPr lang="en-IE" dirty="0"/>
              <a:t>to find location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(x)^2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/>
              <a:t>equals </a:t>
            </a:r>
            <a:r>
              <a:rPr lang="en-IE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Same for </a:t>
            </a:r>
            <a:r>
              <a:rPr lang="en-I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sqrt(x^2)</a:t>
            </a:r>
            <a:endParaRPr lang="en-IE" dirty="0">
              <a:solidFill>
                <a:schemeClr val="accent4"/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01" y="2463271"/>
            <a:ext cx="6441054" cy="360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144000" cy="1034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760" y="2116110"/>
            <a:ext cx="8256165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||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,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 &amp;&amp; 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work only on first elements, m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ainly used for programming control-flow (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if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clauses in particular).</a:t>
            </a:r>
            <a:br>
              <a:rPr lang="en-IE" dirty="0">
                <a:solidFill>
                  <a:schemeClr val="bg2">
                    <a:lumMod val="75000"/>
                  </a:schemeClr>
                </a:solidFill>
              </a:rPr>
            </a:br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IE" b="1" dirty="0" err="1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isTRUE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()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returns 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TRUE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if the condition is true, 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FALSE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</a:rPr>
              <a:t> in all other cases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… regardless of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6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E" dirty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dirty="0">
                <a:cs typeface="Courier New" panose="02070309020205020404" pitchFamily="49" charset="0"/>
              </a:rPr>
              <a:t>sqrt(x)^2 </a:t>
            </a:r>
            <a:r>
              <a:rPr lang="en-IE" dirty="0"/>
              <a:t>equals </a:t>
            </a:r>
            <a:r>
              <a:rPr lang="en-IE" dirty="0"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x are greater than 8 or 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have values between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Identify small caps elements from </a:t>
            </a:r>
            <a:br>
              <a:rPr lang="en-IE" dirty="0"/>
            </a:br>
            <a:r>
              <a:rPr lang="en-IE" dirty="0" err="1">
                <a:cs typeface="Courier New" panose="02070309020205020404" pitchFamily="49" charset="0"/>
              </a:rPr>
              <a:t>setLet</a:t>
            </a:r>
            <a:r>
              <a:rPr lang="en-IE" dirty="0">
                <a:cs typeface="Courier New" panose="02070309020205020404" pitchFamily="49" charset="0"/>
              </a:rPr>
              <a:t> &lt;- c("A", "b", "Z", "g", "J") </a:t>
            </a:r>
            <a:br>
              <a:rPr lang="en-IE" dirty="0">
                <a:cs typeface="Courier New" panose="02070309020205020404" pitchFamily="49" charset="0"/>
              </a:rPr>
            </a:br>
            <a:r>
              <a:rPr lang="en-IE" i="1" dirty="0">
                <a:solidFill>
                  <a:schemeClr val="accent2"/>
                </a:solidFill>
              </a:rPr>
              <a:t>(type </a:t>
            </a:r>
            <a:r>
              <a:rPr lang="en-IE" i="1" dirty="0">
                <a:solidFill>
                  <a:schemeClr val="accent2"/>
                </a:solidFill>
                <a:cs typeface="Courier New" panose="02070309020205020404" pitchFamily="49" charset="0"/>
              </a:rPr>
              <a:t>letters in console</a:t>
            </a:r>
            <a:r>
              <a:rPr lang="en-IE" i="1" dirty="0">
                <a:solidFill>
                  <a:schemeClr val="accent2"/>
                </a:solidFill>
              </a:rPr>
              <a:t>).</a:t>
            </a:r>
            <a:endParaRPr lang="en-IE" i="1" strike="sngStrike" dirty="0">
              <a:solidFill>
                <a:schemeClr val="accent2"/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8397776" cy="5021984"/>
          </a:xfrm>
        </p:spPr>
        <p:txBody>
          <a:bodyPr/>
          <a:lstStyle/>
          <a:p>
            <a:pPr marL="0" indent="0">
              <a:buNone/>
            </a:pPr>
            <a:r>
              <a:rPr lang="en-IE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with several arguments/option</a:t>
            </a:r>
          </a:p>
          <a:p>
            <a:pPr lvl="1"/>
            <a:r>
              <a:rPr lang="en-IE" dirty="0"/>
              <a:t>“from= 10, to= 1, by= 1“ </a:t>
            </a:r>
          </a:p>
          <a:p>
            <a:pPr lvl="1"/>
            <a:r>
              <a:rPr lang="en-IE" dirty="0"/>
              <a:t>“</a:t>
            </a:r>
            <a:r>
              <a:rPr lang="en-IE" dirty="0" err="1"/>
              <a:t>length.out</a:t>
            </a:r>
            <a:r>
              <a:rPr lang="en-IE" dirty="0"/>
              <a:t>=“, length of sequence</a:t>
            </a:r>
          </a:p>
          <a:p>
            <a:pPr lvl="1"/>
            <a:r>
              <a:rPr lang="en-IE" dirty="0"/>
              <a:t>“</a:t>
            </a:r>
            <a:r>
              <a:rPr lang="en-IE" dirty="0" err="1"/>
              <a:t>along.with</a:t>
            </a:r>
            <a:r>
              <a:rPr lang="en-IE" dirty="0"/>
              <a:t>=“, same length as vector</a:t>
            </a:r>
          </a:p>
          <a:p>
            <a:pPr marL="0" indent="0">
              <a:buNone/>
            </a:pPr>
            <a:endParaRPr lang="en-IE" sz="20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E" sz="2000" dirty="0">
                <a:solidFill>
                  <a:schemeClr val="bg2">
                    <a:lumMod val="75000"/>
                  </a:schemeClr>
                </a:solidFill>
              </a:rPr>
              <a:t>Possible shortcuts of </a:t>
            </a:r>
            <a:r>
              <a:rPr lang="en-IE" sz="2000" dirty="0" err="1">
                <a:solidFill>
                  <a:schemeClr val="bg2">
                    <a:lumMod val="75000"/>
                  </a:schemeClr>
                </a:solidFill>
              </a:rPr>
              <a:t>seq</a:t>
            </a:r>
            <a:r>
              <a:rPr lang="en-IE" sz="2000" dirty="0">
                <a:solidFill>
                  <a:schemeClr val="bg2">
                    <a:lumMod val="75000"/>
                  </a:schemeClr>
                </a:solidFill>
              </a:rPr>
              <a:t> function</a:t>
            </a:r>
            <a:endParaRPr lang="en-IE" sz="2000" dirty="0">
              <a:solidFill>
                <a:schemeClr val="bg2">
                  <a:lumMod val="75000"/>
                </a:schemeClr>
              </a:solidFill>
              <a:highlight>
                <a:srgbClr val="C0C0C0"/>
              </a:highlight>
            </a:endParaRPr>
          </a:p>
          <a:p>
            <a:pPr lvl="2"/>
            <a:r>
              <a:rPr lang="en-IE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IE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  <a:p>
            <a:pPr lvl="2"/>
            <a:endParaRPr lang="en-IE" b="1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IE" sz="20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I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671" y="5627490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144000" cy="979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2.1.8 Sequences &amp;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fr-FR" dirty="0"/>
          </a:p>
          <a:p>
            <a:endParaRPr lang="en-IE" dirty="0"/>
          </a:p>
          <a:p>
            <a:r>
              <a:rPr lang="en-IE" dirty="0">
                <a:solidFill>
                  <a:schemeClr val="accent6"/>
                </a:solidFill>
              </a:rPr>
              <a:t>c(…) </a:t>
            </a:r>
            <a:r>
              <a:rPr lang="en-IE" dirty="0"/>
              <a:t>/</a:t>
            </a:r>
            <a:r>
              <a:rPr lang="en-IE" dirty="0">
                <a:solidFill>
                  <a:schemeClr val="accent6"/>
                </a:solidFill>
              </a:rPr>
              <a:t> union(…) </a:t>
            </a:r>
            <a:r>
              <a:rPr lang="en-IE" dirty="0"/>
              <a:t>/</a:t>
            </a:r>
            <a:r>
              <a:rPr lang="en-IE" dirty="0">
                <a:solidFill>
                  <a:srgbClr val="C00000"/>
                </a:solidFill>
              </a:rPr>
              <a:t> </a:t>
            </a:r>
            <a:r>
              <a:rPr lang="en-IE" dirty="0">
                <a:solidFill>
                  <a:schemeClr val="accent6"/>
                </a:solidFill>
              </a:rPr>
              <a:t>intersect(…) </a:t>
            </a:r>
            <a:r>
              <a:rPr lang="en-IE" dirty="0"/>
              <a:t>…</a:t>
            </a:r>
          </a:p>
          <a:p>
            <a:endParaRPr lang="fr-FR" dirty="0"/>
          </a:p>
          <a:p>
            <a:endParaRPr lang="fr-FR" dirty="0"/>
          </a:p>
          <a:p>
            <a:endParaRPr lang="en-IE" dirty="0"/>
          </a:p>
          <a:p>
            <a:endParaRPr lang="en-IE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>
                <a:solidFill>
                  <a:schemeClr val="accent6"/>
                </a:solidFill>
              </a:rPr>
              <a:t>: </a:t>
            </a:r>
            <a:r>
              <a:rPr lang="en-IE" dirty="0"/>
              <a:t>reverse a vector</a:t>
            </a:r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05" y="5655140"/>
            <a:ext cx="4603452" cy="5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79" y="2058805"/>
            <a:ext cx="3456384" cy="9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9144000" cy="940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2.1.8 Sequences &amp;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747CC98-9836-411E-B1F0-D4627A0B0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732" y="3591623"/>
            <a:ext cx="344853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math precedence rules </a:t>
            </a:r>
            <a:br>
              <a:rPr lang="en-IE" dirty="0"/>
            </a:br>
            <a:r>
              <a:rPr lang="en-IE" dirty="0">
                <a:solidFill>
                  <a:schemeClr val="accent6"/>
                </a:solidFill>
              </a:rPr>
              <a:t>(</a:t>
            </a:r>
            <a:r>
              <a:rPr lang="en-IE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-</a:t>
            </a:r>
            <a:r>
              <a:rPr lang="en-IE" dirty="0"/>
              <a:t>,…)</a:t>
            </a:r>
          </a:p>
          <a:p>
            <a:endParaRPr lang="en-IE" dirty="0"/>
          </a:p>
          <a:p>
            <a:r>
              <a:rPr lang="en-IE" dirty="0"/>
              <a:t>Some tricky cases (</a:t>
            </a:r>
            <a:r>
              <a:rPr lang="en-IE" i="1" dirty="0"/>
              <a:t>e.g.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	Always use </a:t>
            </a:r>
            <a:r>
              <a:rPr lang="en-IE" dirty="0">
                <a:solidFill>
                  <a:schemeClr val="accent6"/>
                </a:solidFill>
              </a:rPr>
              <a:t>(…)</a:t>
            </a:r>
            <a:r>
              <a:rPr lang="en-IE" dirty="0"/>
              <a:t> when you have a 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88" y="3494613"/>
            <a:ext cx="5770984" cy="86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20" y="5584527"/>
            <a:ext cx="2381163" cy="66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44000" cy="1062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755666B-4EAD-462C-86FF-1F7CE997E373}"/>
              </a:ext>
            </a:extLst>
          </p:cNvPr>
          <p:cNvSpPr/>
          <p:nvPr/>
        </p:nvSpPr>
        <p:spPr>
          <a:xfrm>
            <a:off x="750270" y="5112921"/>
            <a:ext cx="499949" cy="300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91274"/>
          </a:xfrm>
        </p:spPr>
        <p:txBody>
          <a:bodyPr/>
          <a:lstStyle/>
          <a:p>
            <a:pPr algn="ctr"/>
            <a:r>
              <a:rPr lang="en-IE" dirty="0"/>
              <a:t>Exercises 2.1-4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80098" y="1987466"/>
            <a:ext cx="8104040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sequence (</a:t>
            </a: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seq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()</a:t>
            </a:r>
            <a:r>
              <a:rPr lang="en-IE" dirty="0"/>
              <a:t>) from 2 to 11 by 3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sequence starting at 2, by 1 </a:t>
            </a:r>
          </a:p>
          <a:p>
            <a:pPr marL="914400" lvl="1" indent="-514350">
              <a:spcBef>
                <a:spcPts val="0"/>
              </a:spcBef>
            </a:pPr>
            <a:r>
              <a:rPr lang="en-IE" dirty="0"/>
              <a:t>with the length of the vector x (from exercises 2.2.7)</a:t>
            </a:r>
          </a:p>
          <a:p>
            <a:pPr marL="914400" lvl="1" indent="-514350">
              <a:spcBef>
                <a:spcPts val="0"/>
              </a:spcBef>
            </a:pPr>
            <a:r>
              <a:rPr lang="en-IE" dirty="0"/>
              <a:t>using </a:t>
            </a:r>
            <a:r>
              <a:rPr lang="en-IE" dirty="0" err="1">
                <a:solidFill>
                  <a:schemeClr val="accent6"/>
                </a:solidFill>
              </a:rPr>
              <a:t>seq</a:t>
            </a:r>
            <a:r>
              <a:rPr lang="en-IE" dirty="0">
                <a:solidFill>
                  <a:schemeClr val="accent6"/>
                </a:solidFill>
              </a:rPr>
              <a:t>() </a:t>
            </a:r>
            <a:r>
              <a:rPr lang="en-IE" dirty="0"/>
              <a:t>then “</a:t>
            </a:r>
            <a:r>
              <a:rPr lang="en-IE" dirty="0">
                <a:solidFill>
                  <a:schemeClr val="accent6"/>
                </a:solidFill>
              </a:rPr>
              <a:t>:</a:t>
            </a:r>
            <a:r>
              <a:rPr lang="en-IE" dirty="0"/>
              <a:t>”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seq_along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()</a:t>
            </a:r>
            <a:endParaRPr lang="en-IE" dirty="0">
              <a:solidFill>
                <a:schemeClr val="accent6"/>
              </a:solidFill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Reverse x and store it in x2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sequence from 100 to 0 by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Similarities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All steps in excel translate as command lines</a:t>
            </a:r>
          </a:p>
          <a:p>
            <a:pPr marL="0" indent="0">
              <a:buNone/>
            </a:pPr>
            <a:endParaRPr lang="en-IE" sz="800" dirty="0"/>
          </a:p>
          <a:p>
            <a:pPr marL="0" indent="0">
              <a:buNone/>
            </a:pPr>
            <a:r>
              <a:rPr lang="en-IE" dirty="0"/>
              <a:t>Ex : calculate the mean per column from a file</a:t>
            </a:r>
          </a:p>
          <a:p>
            <a:endParaRPr lang="en-IE" dirty="0"/>
          </a:p>
          <a:p>
            <a:pPr lvl="2"/>
            <a:r>
              <a:rPr lang="en-IE" dirty="0"/>
              <a:t>Get ‘to’ file location 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the means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598189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57" y="150868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/>
              <a:t>One operator </a:t>
            </a:r>
            <a:r>
              <a:rPr lang="en-IE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[…],</a:t>
            </a:r>
            <a:r>
              <a:rPr lang="en-IE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>
                <a:cs typeface="Courier New" panose="02070309020205020404" pitchFamily="49" charset="0"/>
              </a:rPr>
              <a:t>and se</a:t>
            </a:r>
            <a:r>
              <a:rPr lang="en-IE" sz="3200" dirty="0"/>
              <a:t>veral ways</a:t>
            </a:r>
            <a:endParaRPr lang="en-IE" sz="32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sz="2000" dirty="0"/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position</a:t>
            </a:r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89" y="2150134"/>
            <a:ext cx="6365235" cy="49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700" y="4564149"/>
            <a:ext cx="5488600" cy="57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22" y="3310215"/>
            <a:ext cx="3152768" cy="57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84" y="5755405"/>
            <a:ext cx="3854431" cy="70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40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2.1.10 Selecting a vector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ccolade ouvrante 1">
            <a:extLst>
              <a:ext uri="{FF2B5EF4-FFF2-40B4-BE49-F238E27FC236}">
                <a16:creationId xmlns:a16="http://schemas.microsoft.com/office/drawing/2014/main" id="{6DC90751-2D36-49EF-9738-2B8E84395023}"/>
              </a:ext>
            </a:extLst>
          </p:cNvPr>
          <p:cNvSpPr/>
          <p:nvPr/>
        </p:nvSpPr>
        <p:spPr>
          <a:xfrm>
            <a:off x="627557" y="2949547"/>
            <a:ext cx="368187" cy="3506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Everything but…</a:t>
            </a:r>
          </a:p>
          <a:p>
            <a:pPr marL="0" indent="0">
              <a:buNone/>
            </a:pPr>
            <a:r>
              <a:rPr lang="en-IE" i="1" dirty="0"/>
              <a:t>   </a:t>
            </a:r>
            <a:r>
              <a:rPr lang="en-IE" b="1" i="1" dirty="0">
                <a:solidFill>
                  <a:srgbClr val="FFC000"/>
                </a:solidFill>
              </a:rPr>
              <a:t>use negative position indices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/>
              <a:t>=&gt; Elements 1 and 26 suppressed </a:t>
            </a:r>
            <a:r>
              <a:rPr lang="en-IE" sz="2400" i="1" dirty="0"/>
              <a:t>from the output</a:t>
            </a:r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06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2.1.10 Accessing vector subset</a:t>
            </a: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829" y="1176196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/>
              <a:t>Select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and assign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</a:p>
          <a:p>
            <a:pPr marL="0" indent="0">
              <a:buNone/>
            </a:pP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b="1" dirty="0"/>
          </a:p>
          <a:p>
            <a:pPr lvl="1">
              <a:spcBef>
                <a:spcPts val="1200"/>
              </a:spcBef>
            </a:pPr>
            <a:r>
              <a:rPr lang="en-IE" dirty="0"/>
              <a:t>position</a:t>
            </a:r>
            <a:br>
              <a:rPr lang="en-IE" dirty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(test)</a:t>
            </a:r>
            <a:br>
              <a:rPr lang="en-IE" dirty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1" y="2085406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81" y="3181133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52" y="4032007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55" y="4894863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5726029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892207" y="6026066"/>
            <a:ext cx="948713" cy="29743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4020751" y="6026067"/>
            <a:ext cx="1057276" cy="278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915704" y="5768892"/>
            <a:ext cx="278913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414508" y="5768892"/>
            <a:ext cx="278914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121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2.1.11 Modifying a vector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9DC2F200-67ED-4D2E-9B50-387DD8BA24D9}"/>
              </a:ext>
            </a:extLst>
          </p:cNvPr>
          <p:cNvSpPr/>
          <p:nvPr/>
        </p:nvSpPr>
        <p:spPr>
          <a:xfrm>
            <a:off x="4142247" y="2784609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3CFF76FC-584E-4D27-AAD6-9240CBCD87BD}"/>
              </a:ext>
            </a:extLst>
          </p:cNvPr>
          <p:cNvSpPr/>
          <p:nvPr/>
        </p:nvSpPr>
        <p:spPr>
          <a:xfrm>
            <a:off x="4175624" y="3646927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F138361F-6AA1-4785-A557-9C7477E31B9B}"/>
              </a:ext>
            </a:extLst>
          </p:cNvPr>
          <p:cNvSpPr/>
          <p:nvPr/>
        </p:nvSpPr>
        <p:spPr>
          <a:xfrm>
            <a:off x="4190594" y="4490017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60A6C004-9D13-46AF-8187-60798C85DA14}"/>
              </a:ext>
            </a:extLst>
          </p:cNvPr>
          <p:cNvSpPr/>
          <p:nvPr/>
        </p:nvSpPr>
        <p:spPr>
          <a:xfrm>
            <a:off x="4190594" y="5267350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1504"/>
          </a:xfrm>
        </p:spPr>
        <p:txBody>
          <a:bodyPr/>
          <a:lstStyle/>
          <a:p>
            <a:pPr algn="ctr"/>
            <a:r>
              <a:rPr lang="en-IE" dirty="0"/>
              <a:t>Exercises 2.1-5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6645" y="1934866"/>
            <a:ext cx="9144000" cy="478449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Create a vector called “seq5” as a sequence from 2 to 6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Name </a:t>
            </a:r>
            <a:r>
              <a:rPr lang="en-IE" sz="1600" dirty="0"/>
              <a:t>(</a:t>
            </a:r>
            <a:r>
              <a:rPr lang="en-IE" sz="1600" dirty="0">
                <a:solidFill>
                  <a:schemeClr val="accent6"/>
                </a:solidFill>
              </a:rPr>
              <a:t>names(…)&lt;-) </a:t>
            </a:r>
            <a:r>
              <a:rPr lang="en-IE" sz="2000" dirty="0"/>
              <a:t>the elements using 5 letters from the vector 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sz="2000" dirty="0"/>
              <a:t>. </a:t>
            </a:r>
          </a:p>
          <a:p>
            <a:pPr marL="457200" lvl="1" indent="0">
              <a:buNone/>
            </a:pPr>
            <a:r>
              <a:rPr lang="en-IE" sz="1600" dirty="0"/>
              <a:t>(Go step by step : extract the letters, change names … </a:t>
            </a:r>
            <a:br>
              <a:rPr lang="en-IE" sz="1600" dirty="0"/>
            </a:br>
            <a:endParaRPr lang="en-IE" sz="16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Select the elements 2 and 4 using their positions then names.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Find out which elements are greater than 3? 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Extract the last element? (suppose you do not know the length of seq5)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Run </a:t>
            </a:r>
            <a:r>
              <a:rPr lang="en-IE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50, mean = 30, </a:t>
            </a:r>
            <a:r>
              <a:rPr lang="en-IE" sz="2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1600" dirty="0"/>
              <a:t>Which “individuals” have a size of at least 33?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1600" dirty="0"/>
              <a:t>How many are they?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1600" dirty="0"/>
              <a:t>Replace these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4629" y="11588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2.2 </a:t>
            </a:r>
            <a:r>
              <a:rPr lang="en-IE" b="1" dirty="0"/>
              <a:t>Further data types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92" y="2720134"/>
            <a:ext cx="3758476" cy="1562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32" y="3894894"/>
            <a:ext cx="3692292" cy="235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/>
                        <a:t>                         </a:t>
                      </a:r>
                      <a:r>
                        <a:rPr lang="en-IE" baseline="0"/>
                        <a:t>  </a:t>
                      </a:r>
                      <a:r>
                        <a:rPr lang="en-IE"/>
                        <a:t>Type of data</a:t>
                      </a:r>
                      <a:endParaRPr lang="en-IE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  <a:endParaRPr lang="en-I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/>
                        <a:t>List</a:t>
                      </a:r>
                    </a:p>
                    <a:p>
                      <a:endParaRPr lang="en-IE"/>
                    </a:p>
                    <a:p>
                      <a:endParaRPr lang="en-IE"/>
                    </a:p>
                    <a:p>
                      <a:endParaRPr lang="en-IE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/>
                        <a:t>data.frame (tables)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2.2.1 Data types summary</a:t>
            </a:r>
          </a:p>
        </p:txBody>
      </p:sp>
      <p:pic>
        <p:nvPicPr>
          <p:cNvPr id="1026" name="Picture 2" descr="Icône Excel, logo, microsoft, ms Gratuit de Social Media Logos">
            <a:extLst>
              <a:ext uri="{FF2B5EF4-FFF2-40B4-BE49-F238E27FC236}">
                <a16:creationId xmlns:a16="http://schemas.microsoft.com/office/drawing/2014/main" id="{82131579-CA7D-4325-B77A-F6B5098B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390" y="4379245"/>
            <a:ext cx="387982" cy="38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>
            <a:norm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Matrix</a:t>
            </a:r>
          </a:p>
          <a:p>
            <a:pPr lvl="1"/>
            <a:r>
              <a:rPr lang="en-IE" b="1" dirty="0">
                <a:solidFill>
                  <a:srgbClr val="C00000"/>
                </a:solidFill>
              </a:rPr>
              <a:t>2 dimensions, </a:t>
            </a:r>
            <a:r>
              <a:rPr lang="en-IE" dirty="0"/>
              <a:t>rows and columns, possibly named</a:t>
            </a:r>
          </a:p>
          <a:p>
            <a:pPr lvl="1"/>
            <a:r>
              <a:rPr lang="en-IE" dirty="0"/>
              <a:t>can be of any mode seen for a vector </a:t>
            </a:r>
          </a:p>
          <a:p>
            <a:pPr lvl="1"/>
            <a:r>
              <a:rPr lang="en-IE" dirty="0"/>
              <a:t>matrix algebra fully supported in R </a:t>
            </a:r>
          </a:p>
          <a:p>
            <a:pPr lvl="1"/>
            <a:r>
              <a:rPr lang="en-IE" dirty="0"/>
              <a:t>created by  </a:t>
            </a:r>
            <a:r>
              <a:rPr lang="en-I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br>
              <a:rPr lang="en-IE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IE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IE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lvl="1" indent="0">
              <a:buNone/>
            </a:pP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</a:t>
            </a:r>
            <a:r>
              <a:rPr lang="en-IE" sz="2400" dirty="0"/>
              <a:t>~ Same with unlimited number of dimensions.</a:t>
            </a:r>
            <a:endParaRPr lang="en-IE" sz="2400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07" y="5166033"/>
            <a:ext cx="2685193" cy="1628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B3246035-89FB-4557-8D3B-8E3610637B71}"/>
              </a:ext>
            </a:extLst>
          </p:cNvPr>
          <p:cNvGrpSpPr/>
          <p:nvPr/>
        </p:nvGrpSpPr>
        <p:grpSpPr>
          <a:xfrm>
            <a:off x="5810217" y="2442868"/>
            <a:ext cx="2563762" cy="1746764"/>
            <a:chOff x="5757619" y="2058498"/>
            <a:chExt cx="2563762" cy="1746764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619" y="2058498"/>
              <a:ext cx="1452732" cy="1174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ight Brace 7"/>
            <p:cNvSpPr/>
            <p:nvPr/>
          </p:nvSpPr>
          <p:spPr>
            <a:xfrm>
              <a:off x="7236792" y="2058499"/>
              <a:ext cx="152308" cy="1100337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6377127" y="2645465"/>
              <a:ext cx="152306" cy="1317436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43680" y="343593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>
                  <a:solidFill>
                    <a:srgbClr val="C00000"/>
                  </a:solidFill>
                </a:rPr>
                <a:t>Columns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64" y="2424001"/>
              <a:ext cx="812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solidFill>
                    <a:srgbClr val="C00000"/>
                  </a:solidFill>
                </a:rPr>
                <a:t>Rows</a:t>
              </a: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0" y="1"/>
            <a:ext cx="9144000" cy="1006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Matrices and array : only one mode</a:t>
            </a: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List(…)</a:t>
            </a:r>
            <a:r>
              <a:rPr lang="en-IE" dirty="0"/>
              <a:t> are catchall structures. </a:t>
            </a:r>
          </a:p>
          <a:p>
            <a:pPr lvl="2"/>
            <a:r>
              <a:rPr lang="en-IE" dirty="0"/>
              <a:t>Each element can be of any class or NULL</a:t>
            </a:r>
          </a:p>
          <a:p>
            <a:pPr lvl="2"/>
            <a:r>
              <a:rPr lang="en-IE" dirty="0"/>
              <a:t>The elements can be named.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b="1" dirty="0">
                <a:solidFill>
                  <a:srgbClr val="C00000"/>
                </a:solidFill>
              </a:rPr>
              <a:t>(…) </a:t>
            </a:r>
            <a:r>
              <a:rPr lang="en-IE" dirty="0"/>
              <a:t>are lists of same size 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dirty="0"/>
              <a:t>They form tables </a:t>
            </a:r>
          </a:p>
          <a:p>
            <a:pPr lvl="2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behave</a:t>
            </a:r>
            <a:r>
              <a:rPr lang="fr-FR" dirty="0"/>
              <a:t> like </a:t>
            </a:r>
            <a:r>
              <a:rPr lang="fr-FR" dirty="0" err="1"/>
              <a:t>lists</a:t>
            </a:r>
            <a:endParaRPr lang="en-IE" dirty="0"/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3261118"/>
            <a:ext cx="7329661" cy="126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477" y="134403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94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Lists</a:t>
            </a:r>
            <a:r>
              <a:rPr kumimoji="0" lang="fr-F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</a:t>
            </a:r>
            <a:r>
              <a:rPr kumimoji="0" lang="fr-FR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dataframes</a:t>
            </a:r>
            <a:r>
              <a:rPr kumimoji="0" lang="fr-F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: </a:t>
            </a:r>
            <a:r>
              <a:rPr kumimoji="0" lang="fr-FR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several</a:t>
            </a:r>
            <a:r>
              <a:rPr kumimoji="0" lang="fr-FR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modes</a:t>
            </a:r>
            <a:endParaRPr kumimoji="0" lang="en-I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2" descr="Icône Excel, logo, microsoft, ms Gratuit de Social Media Logos">
            <a:extLst>
              <a:ext uri="{FF2B5EF4-FFF2-40B4-BE49-F238E27FC236}">
                <a16:creationId xmlns:a16="http://schemas.microsoft.com/office/drawing/2014/main" id="{2F52C2BB-1584-426A-84D7-56E767A79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46" y="2698898"/>
            <a:ext cx="387982" cy="38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EE47858-B1BE-4776-97C8-1154E0936E5A}"/>
              </a:ext>
            </a:extLst>
          </p:cNvPr>
          <p:cNvCxnSpPr/>
          <p:nvPr/>
        </p:nvCxnSpPr>
        <p:spPr>
          <a:xfrm>
            <a:off x="852256" y="6187736"/>
            <a:ext cx="6578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90000"/>
                  </a:schemeClr>
                </a:solidFill>
              </a:rPr>
              <a:t>2.2.2 Matrices’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>
                <a:solidFill>
                  <a:schemeClr val="bg2">
                    <a:lumMod val="90000"/>
                  </a:schemeClr>
                </a:solidFill>
              </a:rPr>
              <a:t>R is well suited for matrix computations.</a:t>
            </a:r>
          </a:p>
          <a:p>
            <a:endParaRPr lang="en-IE" dirty="0">
              <a:solidFill>
                <a:schemeClr val="bg2">
                  <a:lumMod val="90000"/>
                </a:schemeClr>
              </a:solidFill>
            </a:endParaRPr>
          </a:p>
          <a:p>
            <a:endParaRPr lang="en-IE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IE" dirty="0">
                <a:solidFill>
                  <a:schemeClr val="bg2">
                    <a:lumMod val="90000"/>
                  </a:schemeClr>
                </a:solidFill>
              </a:rPr>
              <a:t>Several dedicated operators and functions … </a:t>
            </a:r>
            <a:r>
              <a:rPr lang="en-IE" b="1" dirty="0">
                <a:solidFill>
                  <a:schemeClr val="bg2">
                    <a:lumMod val="90000"/>
                  </a:schemeClr>
                </a:solidFill>
              </a:rPr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729469"/>
              </p:ext>
            </p:extLst>
          </p:nvPr>
        </p:nvGraphicFramePr>
        <p:xfrm>
          <a:off x="115614" y="1775733"/>
          <a:ext cx="8860220" cy="3306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9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0757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 dimension (vector, list,…)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2  or more  dimensions (matrix, </a:t>
                      </a:r>
                      <a:r>
                        <a:rPr lang="en-IE" dirty="0" err="1"/>
                        <a:t>dataframe</a:t>
                      </a:r>
                      <a:r>
                        <a:rPr lang="en-IE" dirty="0"/>
                        <a:t>,…)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510">
                <a:tc>
                  <a:txBody>
                    <a:bodyPr/>
                    <a:lstStyle/>
                    <a:p>
                      <a:r>
                        <a:rPr lang="en-IE" dirty="0"/>
                        <a:t>Number</a:t>
                      </a:r>
                      <a:r>
                        <a:rPr lang="en-IE" baseline="0" dirty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     </a:t>
                      </a:r>
                      <a:r>
                        <a:rPr lang="en-IE" sz="1600" b="0" dirty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510">
                <a:tc>
                  <a:txBody>
                    <a:bodyPr/>
                    <a:lstStyle/>
                    <a:p>
                      <a:r>
                        <a:rPr lang="en-IE" dirty="0"/>
                        <a:t>Names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57">
                <a:tc>
                  <a:txBody>
                    <a:bodyPr/>
                    <a:lstStyle/>
                    <a:p>
                      <a:r>
                        <a:rPr lang="en-IE" dirty="0"/>
                        <a:t>Levels (factors)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Task to perform</a:t>
            </a:r>
          </a:p>
          <a:p>
            <a:pPr marL="0" indent="0">
              <a:buNone/>
            </a:pPr>
            <a:r>
              <a:rPr lang="en-IE" dirty="0"/>
              <a:t>	100 files </a:t>
            </a:r>
          </a:p>
          <a:p>
            <a:pPr marL="0" indent="0">
              <a:buNone/>
            </a:pPr>
            <a:r>
              <a:rPr lang="en-IE" dirty="0"/>
              <a:t>	calculate the mean per column </a:t>
            </a:r>
          </a:p>
          <a:p>
            <a:pPr marL="0" indent="0">
              <a:buNone/>
            </a:pPr>
            <a:r>
              <a:rPr lang="en-IE" dirty="0"/>
              <a:t>	store results in new file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Get ‘to’ files location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Open file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Compute mean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Include in new file</a:t>
            </a:r>
          </a:p>
          <a:p>
            <a:pPr lvl="1"/>
            <a:endParaRPr lang="en-IE" dirty="0"/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Write code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8" y="5375581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3860319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4279189" y="4283647"/>
            <a:ext cx="519934" cy="51993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705014" y="4177232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/>
              <a:t>100</a:t>
            </a:r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AA833E76-8402-4FC1-9083-8D6A69ABB40D}"/>
              </a:ext>
            </a:extLst>
          </p:cNvPr>
          <p:cNvSpPr/>
          <p:nvPr/>
        </p:nvSpPr>
        <p:spPr>
          <a:xfrm>
            <a:off x="3852909" y="3955400"/>
            <a:ext cx="266330" cy="11936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Create a data frame called people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based on a few people in the room</a:t>
            </a:r>
            <a:br>
              <a:rPr lang="en-IE" dirty="0"/>
            </a:br>
            <a:br>
              <a:rPr lang="en-IE" dirty="0"/>
            </a:b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 = c("Guillaume", ...),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 age = …, size = …, 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team = ...)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number of rows with a different method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are the column names?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3. Data manipulations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3.1 Data manipulation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/>
              <a:t>several ways, operator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/>
              <a:t>position</a:t>
            </a:r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3.1 Indexing vector data </a:t>
            </a:r>
            <a:r>
              <a:rPr lang="en-IE" sz="3200" dirty="0">
                <a:latin typeface="+mj-lt"/>
                <a:ea typeface="+mj-ea"/>
                <a:cs typeface="+mj-cs"/>
              </a:rPr>
              <a:t>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 is the same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>
              <a:cs typeface="Courier New" panose="02070309020205020404" pitchFamily="49" charset="0"/>
            </a:endParaRP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3.2.1 Indexing &amp; multiple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556354-BDE7-48C1-A443-C9074DBE9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7">
            <a:extLst>
              <a:ext uri="{FF2B5EF4-FFF2-40B4-BE49-F238E27FC236}">
                <a16:creationId xmlns:a16="http://schemas.microsoft.com/office/drawing/2014/main" id="{59F77DDD-0487-4978-984B-C6E3853696FC}"/>
              </a:ext>
            </a:extLst>
          </p:cNvPr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204145-34C1-4F6A-8984-B6B57F2C9ABF}"/>
                </a:ext>
              </a:extLst>
            </p:cNvPr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8D5240-79A3-4E25-BAE8-31BD125EE5A0}"/>
                </a:ext>
              </a:extLst>
            </p:cNvPr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16C218CD-A3A1-4891-833C-ABB652DE5197}"/>
                </a:ext>
              </a:extLst>
            </p:cNvPr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15" name="Picture 3">
                <a:extLst>
                  <a:ext uri="{FF2B5EF4-FFF2-40B4-BE49-F238E27FC236}">
                    <a16:creationId xmlns:a16="http://schemas.microsoft.com/office/drawing/2014/main" id="{5D4B213A-3A4E-4DB6-B0DD-463795ED81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8F019A2-F408-4C46-BC5B-B9F599E1557B}"/>
                  </a:ext>
                </a:extLst>
              </p:cNvPr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17" name="Straight Arrow Connector 78">
                <a:extLst>
                  <a:ext uri="{FF2B5EF4-FFF2-40B4-BE49-F238E27FC236}">
                    <a16:creationId xmlns:a16="http://schemas.microsoft.com/office/drawing/2014/main" id="{9C090E07-0E7B-43FA-83F4-D740FAC37BA3}"/>
                  </a:ext>
                </a:extLst>
              </p:cNvPr>
              <p:cNvCxnSpPr>
                <a:stCxn id="16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0590AD30-649D-4C2A-ABE4-DB7613643D85}"/>
              </a:ext>
            </a:extLst>
          </p:cNvPr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479CEBF1-08D6-4DD8-B1AD-0178C54D3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0" name="Group 79">
              <a:extLst>
                <a:ext uri="{FF2B5EF4-FFF2-40B4-BE49-F238E27FC236}">
                  <a16:creationId xmlns:a16="http://schemas.microsoft.com/office/drawing/2014/main" id="{B68F424C-1552-46BD-8C26-7BC8097B05B1}"/>
                </a:ext>
              </a:extLst>
            </p:cNvPr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6ABE1F7-BDD8-493E-840C-9F55F81D858B}"/>
                  </a:ext>
                </a:extLst>
              </p:cNvPr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22" name="Straight Arrow Connector 81">
                <a:extLst>
                  <a:ext uri="{FF2B5EF4-FFF2-40B4-BE49-F238E27FC236}">
                    <a16:creationId xmlns:a16="http://schemas.microsoft.com/office/drawing/2014/main" id="{7F1989D3-4ABC-4904-B5E6-0BEFC2D3D7AB}"/>
                  </a:ext>
                </a:extLst>
              </p:cNvPr>
              <p:cNvCxnSpPr>
                <a:endCxn id="19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94F690F-6361-472B-9360-A5B0B4AE8281}"/>
                  </a:ext>
                </a:extLst>
              </p:cNvPr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24" name="Group 5">
            <a:extLst>
              <a:ext uri="{FF2B5EF4-FFF2-40B4-BE49-F238E27FC236}">
                <a16:creationId xmlns:a16="http://schemas.microsoft.com/office/drawing/2014/main" id="{EDCFFA84-D6E7-4017-A710-E14A3679B50B}"/>
              </a:ext>
            </a:extLst>
          </p:cNvPr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AEDDB200-CE23-441F-BD72-922EC42C9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7" name="Group 83">
              <a:extLst>
                <a:ext uri="{FF2B5EF4-FFF2-40B4-BE49-F238E27FC236}">
                  <a16:creationId xmlns:a16="http://schemas.microsoft.com/office/drawing/2014/main" id="{1599D11E-484F-4265-8D8E-389EAB0D159B}"/>
                </a:ext>
              </a:extLst>
            </p:cNvPr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FD1AC5-EAD4-4DE8-8926-185D9815271C}"/>
                  </a:ext>
                </a:extLst>
              </p:cNvPr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30" name="Straight Arrow Connector 85">
                <a:extLst>
                  <a:ext uri="{FF2B5EF4-FFF2-40B4-BE49-F238E27FC236}">
                    <a16:creationId xmlns:a16="http://schemas.microsoft.com/office/drawing/2014/main" id="{6A7CC05A-9E68-448D-B942-5D2FE675938B}"/>
                  </a:ext>
                </a:extLst>
              </p:cNvPr>
              <p:cNvCxnSpPr>
                <a:stCxn id="29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3CF2D9E-5238-4E6C-A7B3-36CB79884CF2}"/>
                  </a:ext>
                </a:extLst>
              </p:cNvPr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98" y="179708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R usually tries to simplify things by default</a:t>
            </a:r>
          </a:p>
          <a:p>
            <a:pPr marL="0" indent="0">
              <a:buNone/>
            </a:pPr>
            <a:endParaRPr lang="en-IE" dirty="0"/>
          </a:p>
          <a:p>
            <a:pPr lvl="1"/>
            <a:endParaRPr lang="en-IE" dirty="0"/>
          </a:p>
          <a:p>
            <a:pPr lvl="1"/>
            <a:endParaRPr lang="fr-FR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858" y="2375177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636" y="4458858"/>
            <a:ext cx="5258788" cy="72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3.2.1 Indexing &amp; multiple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200" dirty="0"/>
              <a:t>On the table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sz="3200" dirty="0"/>
              <a:t> :</a:t>
            </a:r>
          </a:p>
          <a:p>
            <a:pPr marL="0" indent="0">
              <a:buNone/>
            </a:pPr>
            <a:endParaRPr lang="en-IE" dirty="0"/>
          </a:p>
          <a:p>
            <a:pPr marL="1371600" lvl="2" indent="-457200">
              <a:buFont typeface="+mj-lt"/>
              <a:buAutoNum type="arabicPeriod"/>
            </a:pPr>
            <a:r>
              <a:rPr lang="en-IE" sz="2400" dirty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endParaRPr lang="en-IE" sz="2400" dirty="0"/>
          </a:p>
          <a:p>
            <a:pPr marL="1371600" lvl="2" indent="-457200">
              <a:buFont typeface="+mj-lt"/>
              <a:buAutoNum type="arabicPeriod"/>
            </a:pPr>
            <a:r>
              <a:rPr lang="en-IE" sz="2400" dirty="0"/>
              <a:t>Extract the fourth row</a:t>
            </a:r>
          </a:p>
          <a:p>
            <a:pPr marL="1371600" lvl="2" indent="-457200">
              <a:buFont typeface="+mj-lt"/>
              <a:buAutoNum type="arabicPeriod"/>
            </a:pPr>
            <a:endParaRPr lang="en-IE" sz="2400" dirty="0"/>
          </a:p>
          <a:p>
            <a:pPr marL="1371600" lvl="2" indent="-457200">
              <a:buFont typeface="+mj-lt"/>
              <a:buAutoNum type="arabicPeriod"/>
            </a:pPr>
            <a:r>
              <a:rPr lang="en-IE" sz="2400" dirty="0"/>
              <a:t>How to extract the age of the second row?</a:t>
            </a:r>
          </a:p>
          <a:p>
            <a:pPr marL="1371600" lvl="2" indent="-457200">
              <a:buFont typeface="+mj-lt"/>
              <a:buAutoNum type="arabicPeriod"/>
            </a:pPr>
            <a:endParaRPr lang="en-IE" sz="2400" dirty="0"/>
          </a:p>
          <a:p>
            <a:pPr marL="1371600" lvl="2" indent="-457200">
              <a:buFont typeface="+mj-lt"/>
              <a:buAutoNum type="arabicPeriod"/>
            </a:pPr>
            <a:r>
              <a:rPr lang="en-IE" sz="2400" dirty="0"/>
              <a:t>Extract size of people from a specific team</a:t>
            </a:r>
            <a:br>
              <a:rPr lang="en-IE" dirty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element</a:t>
            </a:r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3.2.2 Indexing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2904629" y="3930061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69025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dirty="0"/>
          </a:p>
          <a:p>
            <a:r>
              <a:rPr lang="en-IE" sz="2400" dirty="0"/>
              <a:t>Based on dimensions like for matrices </a:t>
            </a:r>
          </a:p>
          <a:p>
            <a:endParaRPr lang="en-IE" sz="2400" dirty="0"/>
          </a:p>
          <a:p>
            <a:endParaRPr lang="en-IE" sz="2400" dirty="0"/>
          </a:p>
          <a:p>
            <a:endParaRPr lang="en-IE" sz="2400" dirty="0"/>
          </a:p>
          <a:p>
            <a:endParaRPr lang="en-IE" sz="2400" dirty="0"/>
          </a:p>
          <a:p>
            <a:r>
              <a:rPr lang="en-IE" sz="2400" dirty="0"/>
              <a:t>Using </a:t>
            </a:r>
            <a:r>
              <a:rPr lang="en-IE" sz="2400" b="1" dirty="0">
                <a:solidFill>
                  <a:srgbClr val="FF0000"/>
                </a:solidFill>
              </a:rPr>
              <a:t>$</a:t>
            </a:r>
            <a:r>
              <a:rPr lang="en-IE" sz="2400" dirty="0"/>
              <a:t> for columns   </a:t>
            </a:r>
            <a:br>
              <a:rPr lang="en-IE" b="1" dirty="0"/>
            </a:br>
            <a:br>
              <a:rPr lang="en-IE" b="1" dirty="0"/>
            </a:br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20" y="1198119"/>
            <a:ext cx="2446253" cy="1018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97" y="5167742"/>
            <a:ext cx="5872471" cy="50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3.2.3 Indexing a </a:t>
            </a:r>
            <a:r>
              <a:rPr lang="en-IE" sz="4400" dirty="0" err="1">
                <a:solidFill>
                  <a:srgbClr val="000000"/>
                </a:solidFill>
                <a:latin typeface="Calibri Light"/>
              </a:rPr>
              <a:t>data.frame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431E7A-0B10-4F75-B0F5-E24A2B4C7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008" y="2787476"/>
            <a:ext cx="3686041" cy="12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/>
              <a:t> </a:t>
            </a:r>
            <a:r>
              <a:rPr lang="en-IE" dirty="0" err="1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“section”? (</a:t>
            </a:r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$</a:t>
            </a:r>
            <a:r>
              <a:rPr lang="en-IE" dirty="0"/>
              <a:t>)</a:t>
            </a:r>
            <a:br>
              <a:rPr lang="en-IE" dirty="0"/>
            </a:b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“teams” in the dataset (clue in</a:t>
            </a:r>
            <a:r>
              <a:rPr lang="en-IE" i="1" dirty="0"/>
              <a:t> </a:t>
            </a:r>
            <a:r>
              <a:rPr lang="en-IE" dirty="0"/>
              <a:t>2.1.4, 2.2.3)</a:t>
            </a:r>
            <a:r>
              <a:rPr lang="en-IE" i="1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peopleSub</a:t>
            </a:r>
            <a:r>
              <a:rPr lang="en-IE" dirty="0"/>
              <a:t>) with only persons from your own team</a:t>
            </a:r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IE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E" dirty="0"/>
              <a:t>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people from the convention team who are less the 25.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Task to perform</a:t>
            </a:r>
          </a:p>
          <a:p>
            <a:pPr marL="0" indent="0">
              <a:buNone/>
            </a:pPr>
            <a:r>
              <a:rPr lang="en-IE" dirty="0"/>
              <a:t>	100 files </a:t>
            </a:r>
          </a:p>
          <a:p>
            <a:pPr marL="0" indent="0">
              <a:buNone/>
            </a:pPr>
            <a:r>
              <a:rPr lang="en-IE" dirty="0"/>
              <a:t>	calculate the mean per column </a:t>
            </a:r>
          </a:p>
          <a:p>
            <a:pPr marL="0" indent="0">
              <a:buNone/>
            </a:pPr>
            <a:r>
              <a:rPr lang="en-IE" dirty="0"/>
              <a:t>	store results in new 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/>
              <a:t>		</a:t>
            </a:r>
            <a:r>
              <a:rPr lang="en-IE" dirty="0">
                <a:solidFill>
                  <a:srgbClr val="FF0000"/>
                </a:solidFill>
              </a:rPr>
              <a:t>R 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R, time potentially saved ?</a:t>
            </a:r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565852"/>
            <a:ext cx="8583195" cy="4351338"/>
          </a:xfrm>
        </p:spPr>
        <p:txBody>
          <a:bodyPr/>
          <a:lstStyle/>
          <a:p>
            <a:r>
              <a:rPr lang="en-IE" dirty="0"/>
              <a:t>Subset and modify in one go</a:t>
            </a:r>
          </a:p>
          <a:p>
            <a:pPr marL="457200" lvl="1" indent="0">
              <a:buNone/>
            </a:pPr>
            <a:r>
              <a:rPr lang="en-IE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I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 &lt;- </a:t>
            </a:r>
            <a:r>
              <a:rPr lang="en-IE" sz="2000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 / </a:t>
            </a:r>
            <a:r>
              <a:rPr lang="en-IE" sz="2000" b="1" i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IE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$… &lt;- </a:t>
            </a:r>
            <a:r>
              <a:rPr lang="en-IE" sz="2000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 / </a:t>
            </a:r>
            <a:r>
              <a:rPr lang="en-IE" sz="2000" b="1" i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IE" sz="2000" b="1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[[…]] &lt;- value</a:t>
            </a:r>
            <a:endParaRPr lang="en-IE" sz="2000" b="1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   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06" y="2445377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5" y="5046251"/>
            <a:ext cx="4056757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46251"/>
            <a:ext cx="3766700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Modifying/ reassigning data</a:t>
            </a: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sz="3200" dirty="0"/>
              <a:t>Subset and modify in one go too</a:t>
            </a:r>
            <a:br>
              <a:rPr lang="en-IE" dirty="0"/>
            </a:br>
            <a:br>
              <a:rPr lang="en-IE" dirty="0"/>
            </a:b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95" y="2636912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15" y="4284568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 attributes</a:t>
            </a: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/>
              <a:t>Using a test</a:t>
            </a:r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797" y="1701723"/>
            <a:ext cx="4497731" cy="91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97" y="5360001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346456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>
                <a:solidFill>
                  <a:srgbClr val="000000"/>
                </a:solidFill>
                <a:latin typeface="Calibri Light"/>
              </a:rPr>
              <a:t> data </a:t>
            </a:r>
            <a:r>
              <a:rPr lang="en-IE" sz="4000" dirty="0">
                <a:solidFill>
                  <a:srgbClr val="000000"/>
                </a:solidFill>
                <a:latin typeface="Calibri Light"/>
              </a:rPr>
              <a:t>- more details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3.4-1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1930728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/>
              <a:t>people</a:t>
            </a:r>
            <a:r>
              <a:rPr lang="en-IE" dirty="0"/>
              <a:t> data:</a:t>
            </a:r>
          </a:p>
          <a:p>
            <a:pPr marL="0" indent="0">
              <a:buNone/>
            </a:pP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“peopleSub6” with the 6 first rows of </a:t>
            </a:r>
            <a:r>
              <a:rPr lang="en-IE" b="1" dirty="0"/>
              <a:t>people</a:t>
            </a:r>
            <a:r>
              <a:rPr lang="en-IE" dirty="0"/>
              <a:t>.</a:t>
            </a:r>
          </a:p>
          <a:p>
            <a:pPr marL="914400" lvl="1" indent="-514350">
              <a:buFont typeface="+mj-lt"/>
              <a:buAutoNum type="arabicPeriod"/>
            </a:pP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“</a:t>
            </a:r>
            <a:r>
              <a:rPr lang="en-IE" dirty="0" err="1"/>
              <a:t>irish</a:t>
            </a:r>
            <a:r>
              <a:rPr lang="en-IE" dirty="0"/>
              <a:t>” from peopleSub6.</a:t>
            </a:r>
          </a:p>
          <a:p>
            <a:pPr marL="914400" lvl="1" indent="-514350">
              <a:buFont typeface="+mj-lt"/>
              <a:buAutoNum type="arabicPeriod"/>
            </a:pPr>
            <a:endParaRPr lang="en-IE" dirty="0"/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an “age” greater or equal to 26.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462198"/>
            <a:ext cx="7886700" cy="4591627"/>
          </a:xfrm>
        </p:spPr>
        <p:txBody>
          <a:bodyPr/>
          <a:lstStyle/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fr-FR" dirty="0"/>
              <a:t>B</a:t>
            </a:r>
            <a:r>
              <a:rPr lang="en-IE" dirty="0"/>
              <a:t>e careful with the factor class</a:t>
            </a:r>
            <a:endParaRPr lang="en-IE" sz="16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934" y="2186412"/>
            <a:ext cx="5110193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82" y="4397641"/>
            <a:ext cx="6886957" cy="1576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numeric, Dates, </a:t>
            </a:r>
            <a:r>
              <a:rPr lang="en-IE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POSIXct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,… you may want further control  </a:t>
            </a:r>
            <a:r>
              <a:rPr lang="en-IE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=&gt;</a:t>
            </a:r>
            <a:r>
              <a:rPr lang="en-I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  <a:r>
              <a:rPr lang="en-IE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sort(…) to sort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order(…) returns an index to order data based on chosen variables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19" y="2167542"/>
            <a:ext cx="6782025" cy="528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78" y="4038742"/>
            <a:ext cx="6206706" cy="250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3.6-1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people dataset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“name”? 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Print the column as a character string (extract and convert).</a:t>
            </a:r>
            <a:br>
              <a:rPr lang="en-IE" dirty="0"/>
            </a:b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Transform the column as a character string </a:t>
            </a:r>
            <a:r>
              <a:rPr lang="en-IE" sz="2000" dirty="0"/>
              <a:t>(make it permanent).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Print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/>
              <a:t>people</a:t>
            </a:r>
            <a:r>
              <a:rPr lang="en-IE" dirty="0"/>
              <a:t> by “section” and “age” and store it in a variable </a:t>
            </a:r>
            <a:r>
              <a:rPr lang="en-IE" b="1" dirty="0" err="1"/>
              <a:t>peopleOrdered</a:t>
            </a:r>
            <a:r>
              <a:rPr lang="en-IE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4. Data mining, basics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/>
              <a:t>This section will give you the basics for simple data mining in R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Importing / exporting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/>
              <a:t>Importing data</a:t>
            </a:r>
          </a:p>
          <a:p>
            <a:r>
              <a:rPr lang="en-IE" dirty="0"/>
              <a:t>Saving data</a:t>
            </a:r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Why you should use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automation</a:t>
            </a:r>
          </a:p>
          <a:p>
            <a:endParaRPr lang="en-IE" sz="1300" dirty="0"/>
          </a:p>
          <a:p>
            <a:r>
              <a:rPr lang="en-IE" sz="2600" dirty="0"/>
              <a:t>Faster computation</a:t>
            </a:r>
          </a:p>
          <a:p>
            <a:endParaRPr lang="en-IE" sz="1300" dirty="0"/>
          </a:p>
          <a:p>
            <a:r>
              <a:rPr lang="en-IE" sz="2600" dirty="0"/>
              <a:t>Easier to avoid, find and fix errors</a:t>
            </a:r>
          </a:p>
          <a:p>
            <a:endParaRPr lang="en-IE" sz="1400" dirty="0"/>
          </a:p>
          <a:p>
            <a:r>
              <a:rPr lang="en-IE" sz="2600" dirty="0"/>
              <a:t>Reproducibility (important for detecting errors)</a:t>
            </a:r>
          </a:p>
          <a:p>
            <a:endParaRPr lang="en-IE" sz="1300" dirty="0"/>
          </a:p>
          <a:p>
            <a:r>
              <a:rPr lang="en-IE" sz="2600" dirty="0"/>
              <a:t>Easier project organization</a:t>
            </a:r>
          </a:p>
          <a:p>
            <a:endParaRPr lang="en-IE" sz="2100" dirty="0"/>
          </a:p>
          <a:p>
            <a:r>
              <a:rPr lang="en-IE" sz="2600" dirty="0"/>
              <a:t>Version control possible (</a:t>
            </a:r>
            <a:r>
              <a:rPr lang="en-IE" sz="2600" dirty="0" err="1"/>
              <a:t>GIThub</a:t>
            </a:r>
            <a:r>
              <a:rPr lang="en-IE" sz="2600" dirty="0"/>
              <a:t>)</a:t>
            </a:r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/>
              <a:t>Advanced statistics capabilities</a:t>
            </a:r>
          </a:p>
          <a:p>
            <a:endParaRPr lang="en-IE" sz="1300" dirty="0"/>
          </a:p>
          <a:p>
            <a:r>
              <a:rPr lang="en-IE" sz="2600" dirty="0"/>
              <a:t>Loading of 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/>
              <a:t>Support large 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262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General </a:t>
            </a:r>
          </a:p>
          <a:p>
            <a:pPr algn="ctr"/>
            <a:r>
              <a:rPr lang="en-IE" dirty="0"/>
              <a:t>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3145" y="4962463"/>
            <a:ext cx="2840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Data orientated </a:t>
            </a:r>
          </a:p>
          <a:p>
            <a:pPr algn="ctr"/>
            <a:r>
              <a:rPr lang="en-IE" dirty="0"/>
              <a:t>programming languages advantages</a:t>
            </a:r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/>
              <a:t> In a nutshell you 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>
                <a:solidFill>
                  <a:srgbClr val="FF0000"/>
                </a:solidFill>
              </a:rPr>
              <a:t>read.table</a:t>
            </a:r>
            <a:r>
              <a:rPr lang="en-IE" sz="1500" dirty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read.csv() functions</a:t>
            </a:r>
          </a:p>
          <a:p>
            <a:endParaRPr lang="en-IE" sz="1500" dirty="0"/>
          </a:p>
          <a:p>
            <a:r>
              <a:rPr lang="en-IE" sz="1500" dirty="0"/>
              <a:t>Excel files : packages </a:t>
            </a:r>
            <a:r>
              <a:rPr lang="en-IE" sz="1500" dirty="0" err="1">
                <a:solidFill>
                  <a:srgbClr val="FF0000"/>
                </a:solidFill>
              </a:rPr>
              <a:t>openxlsx</a:t>
            </a:r>
            <a:r>
              <a:rPr lang="en-IE" sz="1500" dirty="0"/>
              <a:t>,  </a:t>
            </a:r>
            <a:r>
              <a:rPr lang="en-IE" sz="1500" dirty="0" err="1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package TwittR2Mongo</a:t>
            </a:r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(Packages are collections of </a:t>
            </a:r>
            <a:r>
              <a:rPr lang="fr-FR" dirty="0" err="1"/>
              <a:t>functions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it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Set it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</a:t>
            </a:r>
          </a:p>
          <a:p>
            <a:pPr lvl="2"/>
            <a:r>
              <a:rPr lang="en-IE" dirty="0"/>
              <a:t>use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…for 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loading, </a:t>
            </a:r>
            <a:r>
              <a:rPr lang="en-IE" dirty="0" err="1"/>
              <a:t>read.table</a:t>
            </a:r>
            <a:r>
              <a:rPr lang="en-IE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location, even online </a:t>
            </a:r>
            <a:r>
              <a:rPr lang="en-IE" sz="1350" b="1" i="1" dirty="0" err="1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saving, </a:t>
            </a:r>
            <a:r>
              <a:rPr lang="en-IE" dirty="0" err="1"/>
              <a:t>write.table</a:t>
            </a:r>
            <a:r>
              <a:rPr lang="en-IE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/>
              <a:t>read.table</a:t>
            </a:r>
            <a:r>
              <a:rPr lang="en-IE" dirty="0"/>
              <a:t>()</a:t>
            </a:r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row 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x, the data you want to save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Course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Salmons caught in traps </a:t>
            </a:r>
            <a:r>
              <a:rPr lang="en-IE" sz="1800" dirty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5 rivers 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covers 1995-2015 period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Includes for each fish</a:t>
            </a:r>
          </a:p>
          <a:p>
            <a:pPr lvl="2"/>
            <a:r>
              <a:rPr lang="en-IE" dirty="0"/>
              <a:t>river of capture</a:t>
            </a:r>
          </a:p>
          <a:p>
            <a:pPr lvl="2"/>
            <a:r>
              <a:rPr lang="en-IE" dirty="0"/>
              <a:t>date</a:t>
            </a:r>
          </a:p>
          <a:p>
            <a:pPr lvl="2"/>
            <a:r>
              <a:rPr lang="en-IE" dirty="0"/>
              <a:t>marine and river age </a:t>
            </a:r>
          </a:p>
          <a:p>
            <a:pPr lvl="2"/>
            <a:r>
              <a:rPr lang="en-IE" dirty="0"/>
              <a:t>Length(cm) and weight (Kg)</a:t>
            </a:r>
          </a:p>
          <a:p>
            <a:pPr lvl="2"/>
            <a:r>
              <a:rPr lang="en-IE" dirty="0"/>
              <a:t>infection by sea lice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4.1-1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salmon.raw.data.txt 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/>
              <a:t>salmon.raw</a:t>
            </a:r>
            <a:r>
              <a:rPr lang="en-IE" sz="2000" dirty="0"/>
              <a:t>’ (use </a:t>
            </a:r>
            <a:r>
              <a:rPr lang="en-IE" sz="2000" dirty="0" err="1">
                <a:solidFill>
                  <a:schemeClr val="accent2">
                    <a:lumMod val="75000"/>
                  </a:schemeClr>
                </a:solidFill>
              </a:rPr>
              <a:t>setwd</a:t>
            </a:r>
            <a:r>
              <a:rPr lang="en-IE" sz="2000" dirty="0">
                <a:solidFill>
                  <a:schemeClr val="accent2">
                    <a:lumMod val="75000"/>
                  </a:schemeClr>
                </a:solidFill>
              </a:rPr>
              <a:t>(…) </a:t>
            </a:r>
            <a:r>
              <a:rPr lang="en-IE" sz="2000" dirty="0"/>
              <a:t>and </a:t>
            </a:r>
            <a:r>
              <a:rPr lang="en-IE" sz="2000" dirty="0" err="1">
                <a:solidFill>
                  <a:schemeClr val="accent2">
                    <a:lumMod val="75000"/>
                  </a:schemeClr>
                </a:solidFill>
              </a:rPr>
              <a:t>read.table</a:t>
            </a:r>
            <a:r>
              <a:rPr lang="en-IE" sz="2000" dirty="0">
                <a:solidFill>
                  <a:schemeClr val="accent2">
                    <a:lumMod val="75000"/>
                  </a:schemeClr>
                </a:solidFill>
              </a:rPr>
              <a:t>(…)</a:t>
            </a:r>
            <a:r>
              <a:rPr lang="en-IE" sz="20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alright </a:t>
            </a:r>
            <a:r>
              <a:rPr lang="en-IE" sz="2000" dirty="0"/>
              <a:t>(</a:t>
            </a:r>
            <a:r>
              <a:rPr lang="en-IE" sz="2000" dirty="0">
                <a:solidFill>
                  <a:schemeClr val="accent2">
                    <a:lumMod val="75000"/>
                  </a:schemeClr>
                </a:solidFill>
              </a:rPr>
              <a:t>head(…)</a:t>
            </a:r>
            <a:r>
              <a:rPr lang="en-IE" sz="20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the data in your folder as ‘salmonRawYourName.txt’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4.2 Basic mining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/>
              <a:t>Looking</a:t>
            </a:r>
          </a:p>
          <a:p>
            <a:r>
              <a:rPr lang="en-IE" dirty="0"/>
              <a:t>Summarizing</a:t>
            </a:r>
          </a:p>
          <a:p>
            <a:r>
              <a:rPr lang="en-IE" dirty="0"/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Because datasets are often very large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</a:p>
          <a:p>
            <a:pPr marL="457200" lvl="1" indent="0">
              <a:buNone/>
            </a:pPr>
            <a:r>
              <a:rPr lang="en-IE" dirty="0"/>
              <a:t> 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5293383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6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31" y="4859626"/>
            <a:ext cx="8520367" cy="153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4.2.3 Basic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(…)…</a:t>
            </a:r>
          </a:p>
          <a:p>
            <a:pPr marL="914400" lvl="2" indent="0">
              <a:buNone/>
            </a:pPr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fr-FR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 behave as </a:t>
            </a:r>
            <a:r>
              <a:rPr lang="en-IE" b="1" dirty="0">
                <a:cs typeface="Courier New" panose="02070309020205020404" pitchFamily="49" charset="0"/>
              </a:rPr>
              <a:t>0/1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137" y="2402657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11" y="4896104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Programming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 (interaction with external entities 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Variables: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Functions: for executing a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Conditionals: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4.2.3 Basic statistics, quantiles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72609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accent2"/>
                </a:solidFill>
              </a:rPr>
              <a:t>quantile(…)</a:t>
            </a:r>
          </a:p>
          <a:p>
            <a:endParaRPr lang="en-IE" dirty="0"/>
          </a:p>
          <a:p>
            <a:pPr lvl="1"/>
            <a:r>
              <a:rPr lang="en-IE" dirty="0"/>
              <a:t>default: quartiles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84" y="4580489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4.2.4 Contingency tables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70" y="3961960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96771A-B1AA-489E-8889-CA6A0A735460}"/>
              </a:ext>
            </a:extLst>
          </p:cNvPr>
          <p:cNvSpPr/>
          <p:nvPr/>
        </p:nvSpPr>
        <p:spPr>
          <a:xfrm>
            <a:off x="637470" y="1325563"/>
            <a:ext cx="54900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200" dirty="0">
                <a:solidFill>
                  <a:schemeClr val="accent2"/>
                </a:solidFill>
              </a:rPr>
              <a:t>table(…)</a:t>
            </a:r>
          </a:p>
          <a:p>
            <a:endParaRPr lang="en-IE" sz="2800" dirty="0">
              <a:solidFill>
                <a:schemeClr val="accent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can </a:t>
            </a:r>
            <a:r>
              <a:rPr lang="fr-FR" sz="2800" dirty="0" err="1"/>
              <a:t>add</a:t>
            </a:r>
            <a:r>
              <a:rPr lang="fr-FR" sz="2800" dirty="0"/>
              <a:t> </a:t>
            </a:r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varaibles</a:t>
            </a:r>
            <a:endParaRPr lang="fr-F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do no count 0 by defaults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4.2-1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 the </a:t>
            </a:r>
            <a:r>
              <a:rPr lang="en-IE" sz="2000" dirty="0" err="1"/>
              <a:t>salmonRaw</a:t>
            </a:r>
            <a:r>
              <a:rPr lang="en-IE" sz="2000" dirty="0"/>
              <a:t> dataset 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br>
              <a:rPr lang="en-IE" sz="2000" dirty="0"/>
            </a:br>
            <a:r>
              <a:rPr lang="en-IE" sz="2000" dirty="0"/>
              <a:t>You will now work on this data set.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Detect incorrect weights and correct them.</a:t>
            </a:r>
            <a:br>
              <a:rPr lang="en-IE" sz="2000" dirty="0"/>
            </a:br>
            <a:r>
              <a:rPr lang="en-IE" sz="2000" dirty="0"/>
              <a:t>Check the mean/min/max weight before/after.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0 -&gt; FALSE</a:t>
            </a:r>
            <a:r>
              <a:rPr lang="en-IE" sz="2000" dirty="0"/>
              <a:t>).</a:t>
            </a:r>
            <a:br>
              <a:rPr lang="en-IE" sz="2000" dirty="0"/>
            </a:br>
            <a:r>
              <a:rPr lang="en-IE" sz="2000" dirty="0"/>
              <a:t>Display the number of TRUE/FALSE/NAs.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the outcome as salmonTidy.csv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5. Graphics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/>
              <a:t>This section will tell you about the basic elements the R language relies upon</a:t>
            </a:r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5.1 Basic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plot(), </a:t>
            </a:r>
            <a:r>
              <a:rPr lang="en-IE" dirty="0" err="1"/>
              <a:t>hist</a:t>
            </a:r>
            <a:r>
              <a:rPr lang="en-IE" dirty="0"/>
              <a:t>(), boxplot(), </a:t>
            </a:r>
            <a:r>
              <a:rPr lang="en-IE" dirty="0" err="1"/>
              <a:t>barplot</a:t>
            </a:r>
            <a:r>
              <a:rPr lang="en-IE" dirty="0"/>
              <a:t>(), pairs(), </a:t>
            </a:r>
            <a:r>
              <a:rPr lang="en-IE" dirty="0" err="1"/>
              <a:t>matplot</a:t>
            </a:r>
            <a:r>
              <a:rPr lang="en-I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plot(…)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Most basic graphic, displays Y Vs X</a:t>
            </a:r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See ?plot for more customisation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hist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Displays </a:t>
            </a:r>
            <a:r>
              <a:rPr lang="fr-FR" sz="2800" dirty="0" err="1"/>
              <a:t>histogram</a:t>
            </a:r>
            <a:endParaRPr lang="fr-FR" sz="2800" dirty="0"/>
          </a:p>
          <a:p>
            <a:r>
              <a:rPr lang="fr-FR" sz="2800" dirty="0"/>
              <a:t>=</a:t>
            </a:r>
            <a:r>
              <a:rPr lang="fr-FR" sz="2400" dirty="0"/>
              <a:t>G</a:t>
            </a:r>
            <a:r>
              <a:rPr lang="en-US" sz="2400" dirty="0" err="1"/>
              <a:t>raphical</a:t>
            </a:r>
            <a:r>
              <a:rPr lang="en-US" sz="2400" dirty="0"/>
              <a:t> representation of the distribution of numerical data</a:t>
            </a:r>
            <a:endParaRPr lang="en-IE" sz="2400" dirty="0"/>
          </a:p>
          <a:p>
            <a:endParaRPr lang="en-IE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break = argument </a:t>
            </a:r>
            <a:r>
              <a:rPr lang="fr-FR" sz="2000" dirty="0" err="1"/>
              <a:t>controling</a:t>
            </a:r>
            <a:r>
              <a:rPr lang="fr-FR" sz="2000" dirty="0"/>
              <a:t> </a:t>
            </a:r>
            <a:r>
              <a:rPr lang="fr-FR" sz="2000" dirty="0" err="1"/>
              <a:t>number</a:t>
            </a:r>
            <a:r>
              <a:rPr lang="fr-FR" sz="2000" dirty="0"/>
              <a:t> bars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barplot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/>
          </a:p>
          <a:p>
            <a:pPr>
              <a:buFont typeface="Arial" pitchFamily="34" charset="0"/>
              <a:buChar char="•"/>
            </a:pPr>
            <a:r>
              <a:rPr lang="fr-FR" sz="2400" dirty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/>
              <a:t>vectors</a:t>
            </a:r>
            <a:r>
              <a:rPr lang="fr-FR" sz="2000" dirty="0"/>
              <a:t> (</a:t>
            </a:r>
            <a:r>
              <a:rPr lang="fr-FR" sz="2000" dirty="0" err="1"/>
              <a:t>regular</a:t>
            </a:r>
            <a:r>
              <a:rPr lang="fr-FR" sz="2000" dirty="0"/>
              <a:t> </a:t>
            </a:r>
            <a:r>
              <a:rPr lang="fr-FR" sz="2000" dirty="0" err="1"/>
              <a:t>barplot</a:t>
            </a:r>
            <a:r>
              <a:rPr lang="fr-FR" sz="20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/>
              <a:t>matrices (</a:t>
            </a:r>
            <a:r>
              <a:rPr lang="fr-FR" sz="2000" dirty="0" err="1"/>
              <a:t>including</a:t>
            </a:r>
            <a:r>
              <a:rPr lang="fr-FR" sz="2000" dirty="0"/>
              <a:t> </a:t>
            </a:r>
            <a:r>
              <a:rPr lang="fr-FR" sz="2000" dirty="0" err="1"/>
              <a:t>contengency</a:t>
            </a:r>
            <a:r>
              <a:rPr lang="fr-FR" sz="2000" dirty="0"/>
              <a:t> tables, </a:t>
            </a:r>
            <a:r>
              <a:rPr lang="fr-FR" sz="2000" dirty="0" err="1"/>
              <a:t>stacked</a:t>
            </a:r>
            <a:r>
              <a:rPr lang="fr-FR" sz="2000" dirty="0"/>
              <a:t> </a:t>
            </a:r>
            <a:r>
              <a:rPr lang="fr-FR" sz="2000" dirty="0" err="1"/>
              <a:t>barplots</a:t>
            </a:r>
            <a:r>
              <a:rPr lang="fr-FR" sz="2000" dirty="0"/>
              <a:t>) </a:t>
            </a:r>
            <a:endParaRPr lang="en-US" sz="2000" dirty="0"/>
          </a:p>
          <a:p>
            <a:endParaRPr lang="fr-FR" sz="2800" dirty="0"/>
          </a:p>
          <a:p>
            <a:endParaRPr lang="en-I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Legend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boxplot()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Displays groups of numerical data through their quartiles</a:t>
            </a:r>
          </a:p>
          <a:p>
            <a:endParaRPr lang="fr-FR" sz="2800" dirty="0"/>
          </a:p>
          <a:p>
            <a:r>
              <a:rPr lang="fr-FR" sz="2800" dirty="0"/>
              <a:t>You </a:t>
            </a:r>
            <a:r>
              <a:rPr lang="fr-FR" sz="2800" dirty="0" err="1"/>
              <a:t>can</a:t>
            </a:r>
            <a:r>
              <a:rPr lang="fr-FR" sz="2800" dirty="0"/>
              <a:t> display a box for </a:t>
            </a:r>
            <a:r>
              <a:rPr lang="fr-FR" sz="2800" dirty="0" err="1"/>
              <a:t>different</a:t>
            </a:r>
            <a:r>
              <a:rPr lang="fr-FR" sz="2800" dirty="0"/>
              <a:t> factor </a:t>
            </a:r>
            <a:r>
              <a:rPr lang="fr-FR" sz="2800" dirty="0" err="1"/>
              <a:t>levels</a:t>
            </a:r>
            <a:endParaRPr lang="en-US" sz="2800" dirty="0"/>
          </a:p>
          <a:p>
            <a:endParaRPr lang="en-IE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matplot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/>
              <a:t>Relationships </a:t>
            </a:r>
            <a:r>
              <a:rPr lang="en-IE" sz="2000" dirty="0"/>
              <a:t>(mean weight / mean length per river)</a:t>
            </a:r>
          </a:p>
          <a:p>
            <a:endParaRPr lang="en-IE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20340</TotalTime>
  <Words>5415</Words>
  <Application>Microsoft Office PowerPoint</Application>
  <PresentationFormat>Affichage à l'écran (4:3)</PresentationFormat>
  <Paragraphs>1416</Paragraphs>
  <Slides>171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171</vt:i4>
      </vt:variant>
    </vt:vector>
  </HeadingPairs>
  <TitlesOfParts>
    <vt:vector size="178" baseType="lpstr">
      <vt:lpstr>Arial</vt:lpstr>
      <vt:lpstr>Arial Unicode MS</vt:lpstr>
      <vt:lpstr>Calibri</vt:lpstr>
      <vt:lpstr>Calibri Light</vt:lpstr>
      <vt:lpstr>Courier New</vt:lpstr>
      <vt:lpstr>Office Theme</vt:lpstr>
      <vt:lpstr>1_Office Theme</vt:lpstr>
      <vt:lpstr>R for beginners training course  Guillaume Bal  https://github.com/GuillaumeBal/r.training.mnhn   November 2020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</vt:lpstr>
      <vt:lpstr>Programming base elements</vt:lpstr>
      <vt:lpstr>Programming language</vt:lpstr>
      <vt:lpstr>1.2 R Basic Console Variables Scripts Functions Rstudio Good practices</vt:lpstr>
      <vt:lpstr>What’s R ?</vt:lpstr>
      <vt:lpstr>R cons &amp; pros</vt:lpstr>
      <vt:lpstr>Aim of the course</vt:lpstr>
      <vt:lpstr>Exercises 1.2-1</vt:lpstr>
      <vt:lpstr>Présentation PowerPoint</vt:lpstr>
      <vt:lpstr>Présentation PowerPoint</vt:lpstr>
      <vt:lpstr>Présentation PowerPoint</vt:lpstr>
      <vt:lpstr>Présentation PowerPoint</vt:lpstr>
      <vt:lpstr>Graphical User Interfaces </vt:lpstr>
      <vt:lpstr>Présentation PowerPoint</vt:lpstr>
      <vt:lpstr>Exercises 1.2-2</vt:lpstr>
      <vt:lpstr>Exercises 1.2-3</vt:lpstr>
      <vt:lpstr>Good coding practices</vt:lpstr>
      <vt:lpstr>Présentation PowerPoint</vt:lpstr>
      <vt:lpstr>Présentation PowerPoint</vt:lpstr>
      <vt:lpstr>Présentation PowerPoint</vt:lpstr>
      <vt:lpstr>Présentation PowerPoint</vt:lpstr>
      <vt:lpstr>Exercises 1.2-4</vt:lpstr>
      <vt:lpstr>2. R language basic structure</vt:lpstr>
      <vt:lpstr>Présentation PowerPoint</vt:lpstr>
      <vt:lpstr>Présentation PowerPoint</vt:lpstr>
      <vt:lpstr>2.1 Vectors: the base data type structure and manipulation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Exercises 2.1-1</vt:lpstr>
      <vt:lpstr>Présentation PowerPoint</vt:lpstr>
      <vt:lpstr>Présentation PowerPoint</vt:lpstr>
      <vt:lpstr>Exercises 2.1-2</vt:lpstr>
      <vt:lpstr>Présentation PowerPoint</vt:lpstr>
      <vt:lpstr>Présentation PowerPoint</vt:lpstr>
      <vt:lpstr>Exercises 2.1-3</vt:lpstr>
      <vt:lpstr>Présentation PowerPoint</vt:lpstr>
      <vt:lpstr>Présentation PowerPoint</vt:lpstr>
      <vt:lpstr>Présentation PowerPoint</vt:lpstr>
      <vt:lpstr>Exercises 2.1-4</vt:lpstr>
      <vt:lpstr>Présentation PowerPoint</vt:lpstr>
      <vt:lpstr>Présentation PowerPoint</vt:lpstr>
      <vt:lpstr>Présentation PowerPoint</vt:lpstr>
      <vt:lpstr>Exercises 2.1-5</vt:lpstr>
      <vt:lpstr>2.2 Further data types</vt:lpstr>
      <vt:lpstr>Présentation PowerPoint</vt:lpstr>
      <vt:lpstr>Présentation PowerPoint</vt:lpstr>
      <vt:lpstr>Présentation PowerPoint</vt:lpstr>
      <vt:lpstr>2.2.2 Matrices’ algebra</vt:lpstr>
      <vt:lpstr>Présentation PowerPoint</vt:lpstr>
      <vt:lpstr>Exercises 2.2-1</vt:lpstr>
      <vt:lpstr>3. Data manipulations</vt:lpstr>
      <vt:lpstr>3.1 Data manipulation</vt:lpstr>
      <vt:lpstr>Présentation PowerPoint</vt:lpstr>
      <vt:lpstr>Présentation PowerPoint</vt:lpstr>
      <vt:lpstr>Présentation PowerPoint</vt:lpstr>
      <vt:lpstr>Exercises 3.2-1</vt:lpstr>
      <vt:lpstr>Présentation PowerPoint</vt:lpstr>
      <vt:lpstr>Présentation PowerPoint</vt:lpstr>
      <vt:lpstr>Exercises 3.2-2</vt:lpstr>
      <vt:lpstr>Présentation PowerPoint</vt:lpstr>
      <vt:lpstr>Présentation PowerPoint</vt:lpstr>
      <vt:lpstr>Présentation PowerPoint</vt:lpstr>
      <vt:lpstr>Exercises 3.4-1</vt:lpstr>
      <vt:lpstr>Présentation PowerPoint</vt:lpstr>
      <vt:lpstr>Présentation PowerPoint</vt:lpstr>
      <vt:lpstr>Présentation PowerPoint</vt:lpstr>
      <vt:lpstr>Exercises 3.6-1</vt:lpstr>
      <vt:lpstr>4. Data mining, basics</vt:lpstr>
      <vt:lpstr>4.1 Importing / exporting</vt:lpstr>
      <vt:lpstr>Data loading</vt:lpstr>
      <vt:lpstr>Présentation PowerPoint</vt:lpstr>
      <vt:lpstr>Data loading, read.table()</vt:lpstr>
      <vt:lpstr>Data saving, write.table()</vt:lpstr>
      <vt:lpstr>Course dataset</vt:lpstr>
      <vt:lpstr>Exercises 4.1-1</vt:lpstr>
      <vt:lpstr>4.2 Basic mining</vt:lpstr>
      <vt:lpstr>Présentation PowerPoint</vt:lpstr>
      <vt:lpstr>Présentation PowerPoint</vt:lpstr>
      <vt:lpstr>4.2.3 Basic statistics</vt:lpstr>
      <vt:lpstr>4.2.3 Basic statistics, quantiles</vt:lpstr>
      <vt:lpstr>4.2.4 Contingency tables</vt:lpstr>
      <vt:lpstr>Exercises 4.2-1</vt:lpstr>
      <vt:lpstr>5. Graphics</vt:lpstr>
      <vt:lpstr>5.1 Basic graphics</vt:lpstr>
      <vt:lpstr>plot(…)</vt:lpstr>
      <vt:lpstr>hist()</vt:lpstr>
      <vt:lpstr>barplot()</vt:lpstr>
      <vt:lpstr>boxplot()</vt:lpstr>
      <vt:lpstr>matplot()</vt:lpstr>
      <vt:lpstr>pairs()</vt:lpstr>
      <vt:lpstr>Saving graphics</vt:lpstr>
      <vt:lpstr>Exercises 5.1-1</vt:lpstr>
      <vt:lpstr>5.2 Customizing graphics</vt:lpstr>
      <vt:lpstr>Features type</vt:lpstr>
      <vt:lpstr>Points, lines and colours</vt:lpstr>
      <vt:lpstr>More features</vt:lpstr>
      <vt:lpstr>More features</vt:lpstr>
      <vt:lpstr>Exercises 5.2-1</vt:lpstr>
      <vt:lpstr>5.3 Global graphics settings</vt:lpstr>
      <vt:lpstr>par(), global parameters</vt:lpstr>
      <vt:lpstr>par(), split graph window</vt:lpstr>
      <vt:lpstr>par(), margins</vt:lpstr>
      <vt:lpstr>Exercises 5.3-1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functions across dimensions</vt:lpstr>
      <vt:lpstr>Apply functions by factor(s) </vt:lpstr>
      <vt:lpstr>Applying functions by factor(s) </vt:lpstr>
      <vt:lpstr>Including ‘applied functions’ arguments</vt:lpstr>
      <vt:lpstr>Exercises 6.1-1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 6.2-1</vt:lpstr>
      <vt:lpstr>Exercises 6.2-2</vt:lpstr>
      <vt:lpstr>Add conditional tasks with if() </vt:lpstr>
      <vt:lpstr>Add conditional tasks with if() </vt:lpstr>
      <vt:lpstr>Exercises 6.2-3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integers, function example</vt:lpstr>
      <vt:lpstr>Sum of 2 integers function, stop(…)</vt:lpstr>
      <vt:lpstr>Sum of 2 integers, warning()</vt:lpstr>
      <vt:lpstr>Exercises 7.1-1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Présentation PowerPoint</vt:lpstr>
      <vt:lpstr>Applying functions on  elements of list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Maps with R</vt:lpstr>
      <vt:lpstr>8. TO KEEP GOING</vt:lpstr>
      <vt:lpstr>Reports, R markdown package</vt:lpstr>
      <vt:lpstr>Applications, shinyapps</vt:lpstr>
      <vt:lpstr>R packages</vt:lpstr>
      <vt:lpstr>R packages, fisheries</vt:lpstr>
      <vt:lpstr>Write your own models</vt:lpstr>
      <vt:lpstr>Présentation PowerPoint</vt:lpstr>
      <vt:lpstr>More exercises</vt:lpstr>
      <vt:lpstr>Présentation PowerPoint</vt:lpstr>
      <vt:lpstr>Why you should keep Excel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Guillaume BAL</cp:lastModifiedBy>
  <cp:revision>644</cp:revision>
  <dcterms:created xsi:type="dcterms:W3CDTF">2016-03-08T09:10:36Z</dcterms:created>
  <dcterms:modified xsi:type="dcterms:W3CDTF">2021-10-20T13:17:55Z</dcterms:modified>
</cp:coreProperties>
</file>